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61" r:id="rId3"/>
    <p:sldId id="258" r:id="rId4"/>
    <p:sldId id="262" r:id="rId5"/>
    <p:sldId id="264" r:id="rId6"/>
    <p:sldId id="263" r:id="rId7"/>
    <p:sldId id="260" r:id="rId8"/>
    <p:sldId id="259" r:id="rId9"/>
    <p:sldId id="276" r:id="rId10"/>
    <p:sldId id="269" r:id="rId11"/>
    <p:sldId id="270" r:id="rId12"/>
    <p:sldId id="271" r:id="rId13"/>
    <p:sldId id="273" r:id="rId14"/>
    <p:sldId id="265" r:id="rId15"/>
    <p:sldId id="266" r:id="rId16"/>
    <p:sldId id="267" r:id="rId17"/>
    <p:sldId id="268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2019-10-10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3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7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23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5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92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4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7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9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1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6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4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5E72C73-2D91-4E12-BA25-F0AA0C03599B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9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2019-10-10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52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00" y="360685"/>
            <a:ext cx="10058400" cy="3193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Humans in the Wild</a:t>
            </a:r>
            <a:endParaRPr lang="en-US" sz="1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3445" y="5111996"/>
            <a:ext cx="8678556" cy="1606856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smtClean="0">
                <a:latin typeface="Agency FB" panose="020B0503020202020204" pitchFamily="34" charset="0"/>
              </a:rPr>
              <a:t>How to Hack Humans on the Fly</a:t>
            </a:r>
          </a:p>
          <a:p>
            <a:pPr algn="r"/>
            <a:r>
              <a:rPr lang="en-US" sz="2400" dirty="0" err="1" smtClean="0">
                <a:latin typeface="Agency FB" panose="020B0503020202020204" pitchFamily="34" charset="0"/>
              </a:rPr>
              <a:t>Adrigon</a:t>
            </a:r>
            <a:r>
              <a:rPr lang="en-US" sz="2400" dirty="0" smtClean="0">
                <a:latin typeface="Agency FB" panose="020B0503020202020204" pitchFamily="34" charset="0"/>
              </a:rPr>
              <a:t> Moroi, </a:t>
            </a:r>
            <a:r>
              <a:rPr lang="en-US" sz="2400" dirty="0" err="1" smtClean="0">
                <a:latin typeface="Agency FB" panose="020B0503020202020204" pitchFamily="34" charset="0"/>
              </a:rPr>
              <a:t>M.A.Ed</a:t>
            </a:r>
            <a:endParaRPr lang="en-US" sz="2400" dirty="0" smtClean="0">
              <a:latin typeface="Agency FB" panose="020B0503020202020204" pitchFamily="34" charset="0"/>
            </a:endParaRPr>
          </a:p>
          <a:p>
            <a:pPr algn="r"/>
            <a:r>
              <a:rPr lang="en-US" sz="2400" dirty="0" err="1" smtClean="0">
                <a:latin typeface="Agency FB" panose="020B0503020202020204" pitchFamily="34" charset="0"/>
              </a:rPr>
              <a:t>ShellCon</a:t>
            </a:r>
            <a:r>
              <a:rPr lang="en-US" sz="2400" dirty="0" smtClean="0">
                <a:latin typeface="Agency FB" panose="020B0503020202020204" pitchFamily="34" charset="0"/>
              </a:rPr>
              <a:t> 2019</a:t>
            </a:r>
            <a:endParaRPr lang="en-US" sz="2400" dirty="0">
              <a:latin typeface="Agency FB" panose="020B0503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36736" y="5082783"/>
            <a:ext cx="12444636" cy="29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50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Formulate Attack: Choose Attack Vector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59747"/>
            <a:ext cx="10554574" cy="363651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w Cen MT Condensed" panose="020B0606020104020203" pitchFamily="34" charset="0"/>
              </a:rPr>
              <a:t>Informed by persuasion method</a:t>
            </a:r>
          </a:p>
          <a:p>
            <a:r>
              <a:rPr lang="en-US" sz="3200" dirty="0" smtClean="0">
                <a:latin typeface="Tw Cen MT Condensed" panose="020B0606020104020203" pitchFamily="34" charset="0"/>
              </a:rPr>
              <a:t>Careless</a:t>
            </a:r>
            <a:r>
              <a:rPr lang="en-US" sz="3200" dirty="0" smtClean="0">
                <a:latin typeface="Tw Cen MT Condensed" panose="020B0606020104020203" pitchFamily="34" charset="0"/>
              </a:rPr>
              <a:t>//Simple</a:t>
            </a:r>
          </a:p>
          <a:p>
            <a:r>
              <a:rPr lang="en-US" sz="3200" b="1" dirty="0" smtClean="0">
                <a:latin typeface="Tw Cen MT Condensed" panose="020B0606020104020203" pitchFamily="34" charset="0"/>
              </a:rPr>
              <a:t>Dis/Comfort Zone//Familiar</a:t>
            </a:r>
          </a:p>
          <a:p>
            <a:pPr lvl="1"/>
            <a:r>
              <a:rPr lang="en-US" sz="2800" dirty="0" smtClean="0">
                <a:latin typeface="Tw Cen MT Condensed" panose="020B0606020104020203" pitchFamily="34" charset="0"/>
              </a:rPr>
              <a:t>Peer/social pressure</a:t>
            </a:r>
          </a:p>
          <a:p>
            <a:r>
              <a:rPr lang="en-US" sz="3200" b="1" dirty="0" smtClean="0">
                <a:latin typeface="Tw Cen MT Condensed" panose="020B0606020104020203" pitchFamily="34" charset="0"/>
              </a:rPr>
              <a:t>Helpful//Assistive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w Cen MT Condensed" panose="020B0606020104020203" pitchFamily="34" charset="0"/>
              </a:rPr>
              <a:t>AVOID: </a:t>
            </a:r>
            <a:r>
              <a:rPr lang="en-US" sz="3200" dirty="0" smtClean="0">
                <a:latin typeface="Tw Cen MT Condensed" panose="020B0606020104020203" pitchFamily="34" charset="0"/>
              </a:rPr>
              <a:t>Fear//Emotional</a:t>
            </a:r>
          </a:p>
          <a:p>
            <a:pPr lvl="1"/>
            <a:r>
              <a:rPr lang="en-US" sz="2800" dirty="0" smtClean="0">
                <a:latin typeface="Tw Cen MT Condensed" panose="020B0606020104020203" pitchFamily="34" charset="0"/>
              </a:rPr>
              <a:t>unless you’re </a:t>
            </a:r>
            <a:r>
              <a:rPr lang="en-US" sz="2800" i="1" u="sng" dirty="0" smtClean="0">
                <a:latin typeface="Tw Cen MT Condensed" panose="020B0606020104020203" pitchFamily="34" charset="0"/>
              </a:rPr>
              <a:t>really</a:t>
            </a:r>
            <a:r>
              <a:rPr lang="en-US" sz="2800" dirty="0" smtClean="0">
                <a:latin typeface="Tw Cen MT Condensed" panose="020B0606020104020203" pitchFamily="34" charset="0"/>
              </a:rPr>
              <a:t> sure about your privilege calculus.</a:t>
            </a:r>
            <a:endParaRPr lang="en-US" sz="2800" dirty="0">
              <a:latin typeface="Tw Cen MT Condensed" panose="020B0606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048" y="2232522"/>
            <a:ext cx="3459073" cy="4060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269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Comfort Zone Vector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773" y="1867990"/>
            <a:ext cx="10554574" cy="4990010"/>
          </a:xfrm>
        </p:spPr>
        <p:txBody>
          <a:bodyPr numCol="2">
            <a:noAutofit/>
          </a:bodyPr>
          <a:lstStyle/>
          <a:p>
            <a:pPr>
              <a:spcAft>
                <a:spcPts val="0"/>
              </a:spcAft>
            </a:pPr>
            <a:r>
              <a:rPr lang="en-US" sz="3600" dirty="0" smtClean="0">
                <a:latin typeface="Tw Cen MT Condensed" panose="020B0606020104020203" pitchFamily="34" charset="0"/>
              </a:rPr>
              <a:t>Must create to exploit</a:t>
            </a: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w Cen MT Condensed" panose="020B0606020104020203" pitchFamily="34" charset="0"/>
              </a:rPr>
              <a:t>Liking</a:t>
            </a:r>
            <a:r>
              <a:rPr lang="en-US" sz="3600" dirty="0" smtClean="0">
                <a:latin typeface="Tw Cen MT Condensed" panose="020B0606020104020203" pitchFamily="34" charset="0"/>
              </a:rPr>
              <a:t> (</a:t>
            </a:r>
            <a:r>
              <a:rPr lang="en-US" sz="3600" dirty="0" err="1" smtClean="0">
                <a:latin typeface="Tw Cen MT Condensed" panose="020B0606020104020203" pitchFamily="34" charset="0"/>
              </a:rPr>
              <a:t>Cialdani</a:t>
            </a:r>
            <a:r>
              <a:rPr lang="en-US" sz="3600" dirty="0">
                <a:latin typeface="Tw Cen MT Condensed" panose="020B0606020104020203" pitchFamily="34" charset="0"/>
              </a:rPr>
              <a:t>)</a:t>
            </a:r>
            <a:endParaRPr lang="en-US" sz="3600" dirty="0" smtClean="0">
              <a:latin typeface="Tw Cen MT Condensed" panose="020B0606020104020203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3400" dirty="0" smtClean="0">
                <a:latin typeface="Tw Cen MT Condensed" panose="020B0606020104020203" pitchFamily="34" charset="0"/>
              </a:rPr>
              <a:t>Eye </a:t>
            </a:r>
            <a:r>
              <a:rPr lang="en-US" sz="3400" dirty="0" smtClean="0">
                <a:latin typeface="Tw Cen MT Condensed" panose="020B0606020104020203" pitchFamily="34" charset="0"/>
              </a:rPr>
              <a:t>contact</a:t>
            </a:r>
          </a:p>
          <a:p>
            <a:pPr lvl="1">
              <a:spcAft>
                <a:spcPts val="0"/>
              </a:spcAft>
            </a:pPr>
            <a:r>
              <a:rPr lang="en-US" sz="3400" dirty="0" smtClean="0">
                <a:latin typeface="Tw Cen MT Condensed" panose="020B0606020104020203" pitchFamily="34" charset="0"/>
              </a:rPr>
              <a:t>Smiling</a:t>
            </a:r>
          </a:p>
          <a:p>
            <a:pPr lvl="1"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Good humor</a:t>
            </a:r>
            <a:endParaRPr lang="en-US" sz="3400" dirty="0" smtClean="0">
              <a:latin typeface="Tw Cen MT Condensed" panose="020B0606020104020203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3400" dirty="0" smtClean="0">
                <a:latin typeface="Tw Cen MT Condensed" panose="020B0606020104020203" pitchFamily="34" charset="0"/>
              </a:rPr>
              <a:t>Relaxed </a:t>
            </a:r>
            <a:r>
              <a:rPr lang="en-US" sz="3400" dirty="0" smtClean="0">
                <a:latin typeface="Tw Cen MT Condensed" panose="020B0606020104020203" pitchFamily="34" charset="0"/>
              </a:rPr>
              <a:t>posture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Common </a:t>
            </a:r>
            <a:r>
              <a:rPr lang="en-US" sz="3200" dirty="0" smtClean="0">
                <a:latin typeface="Tw Cen MT Condensed" panose="020B0606020104020203" pitchFamily="34" charset="0"/>
              </a:rPr>
              <a:t>ground</a:t>
            </a:r>
            <a:endParaRPr lang="en-US" sz="3400" dirty="0" smtClean="0">
              <a:latin typeface="Tw Cen MT Condensed" panose="020B0606020104020203" pitchFamily="34" charset="0"/>
            </a:endParaRPr>
          </a:p>
          <a:p>
            <a:pPr marL="342900" lvl="1" indent="-342900">
              <a:spcAft>
                <a:spcPts val="0"/>
              </a:spcAft>
            </a:pPr>
            <a:r>
              <a:rPr lang="en-US" sz="3600" dirty="0" err="1" smtClean="0">
                <a:latin typeface="Tw Cen MT Condensed" panose="020B0606020104020203" pitchFamily="34" charset="0"/>
              </a:rPr>
              <a:t>Humanise</a:t>
            </a:r>
            <a:endParaRPr lang="en-US" sz="3600" dirty="0" smtClean="0">
              <a:latin typeface="Tw Cen MT Condensed" panose="020B0606020104020203" pitchFamily="34" charset="0"/>
            </a:endParaRPr>
          </a:p>
          <a:p>
            <a:pPr marL="342900" lvl="1" indent="-342900">
              <a:spcAft>
                <a:spcPts val="0"/>
              </a:spcAft>
            </a:pPr>
            <a:r>
              <a:rPr lang="en-US" sz="3600" b="1" dirty="0" smtClean="0">
                <a:latin typeface="Tw Cen MT Condensed" panose="020B0606020104020203" pitchFamily="34" charset="0"/>
              </a:rPr>
              <a:t>Authoritative</a:t>
            </a:r>
            <a:r>
              <a:rPr lang="en-US" sz="3600" dirty="0" smtClean="0">
                <a:latin typeface="Tw Cen MT Condensed" panose="020B0606020104020203" pitchFamily="34" charset="0"/>
              </a:rPr>
              <a:t> </a:t>
            </a:r>
            <a:r>
              <a:rPr lang="en-US" sz="3600" dirty="0">
                <a:latin typeface="Tw Cen MT Condensed" panose="020B0606020104020203" pitchFamily="34" charset="0"/>
              </a:rPr>
              <a:t>(</a:t>
            </a:r>
            <a:r>
              <a:rPr lang="en-US" sz="3600" dirty="0" err="1">
                <a:latin typeface="Tw Cen MT Condensed" panose="020B0606020104020203" pitchFamily="34" charset="0"/>
              </a:rPr>
              <a:t>Cialdani</a:t>
            </a:r>
            <a:r>
              <a:rPr lang="en-US" sz="3600" dirty="0">
                <a:latin typeface="Tw Cen MT Condensed" panose="020B0606020104020203" pitchFamily="34" charset="0"/>
              </a:rPr>
              <a:t>)</a:t>
            </a:r>
          </a:p>
          <a:p>
            <a:pPr marL="742950" lvl="2" indent="-342900"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Non-challenging </a:t>
            </a:r>
            <a:r>
              <a:rPr lang="en-US" sz="3200" dirty="0">
                <a:latin typeface="Tw Cen MT Condensed" panose="020B0606020104020203" pitchFamily="34" charset="0"/>
              </a:rPr>
              <a:t>power </a:t>
            </a:r>
            <a:r>
              <a:rPr lang="en-US" sz="3200" dirty="0" smtClean="0">
                <a:latin typeface="Tw Cen MT Condensed" panose="020B0606020104020203" pitchFamily="34" charset="0"/>
              </a:rPr>
              <a:t>stance</a:t>
            </a:r>
          </a:p>
          <a:p>
            <a:pPr marL="742950" lvl="2" indent="-342900">
              <a:spcAft>
                <a:spcPts val="0"/>
              </a:spcAft>
            </a:pPr>
            <a:r>
              <a:rPr lang="en-US" sz="3400" dirty="0" smtClean="0">
                <a:latin typeface="Tw Cen MT Condensed" panose="020B0606020104020203" pitchFamily="34" charset="0"/>
              </a:rPr>
              <a:t>Clear</a:t>
            </a:r>
            <a:r>
              <a:rPr lang="en-US" sz="3400" dirty="0" smtClean="0">
                <a:latin typeface="Tw Cen MT Condensed" panose="020B0606020104020203" pitchFamily="34" charset="0"/>
              </a:rPr>
              <a:t>, strong </a:t>
            </a:r>
            <a:r>
              <a:rPr lang="en-US" sz="3400" dirty="0" smtClean="0">
                <a:latin typeface="Tw Cen MT Condensed" panose="020B0606020104020203" pitchFamily="34" charset="0"/>
              </a:rPr>
              <a:t>voice</a:t>
            </a:r>
          </a:p>
          <a:p>
            <a:pPr marL="742950" lvl="2" indent="-342900">
              <a:spcAft>
                <a:spcPts val="0"/>
              </a:spcAft>
            </a:pPr>
            <a:r>
              <a:rPr lang="en-US" sz="3400" dirty="0" smtClean="0">
                <a:latin typeface="Tw Cen MT Condensed" panose="020B0606020104020203" pitchFamily="34" charset="0"/>
              </a:rPr>
              <a:t>Committed to statements</a:t>
            </a:r>
            <a:endParaRPr lang="en-US" sz="3400" dirty="0" smtClean="0">
              <a:latin typeface="Tw Cen MT Condensed" panose="020B0606020104020203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3400" dirty="0" smtClean="0">
                <a:latin typeface="Tw Cen MT Condensed" panose="020B0606020104020203" pitchFamily="34" charset="0"/>
              </a:rPr>
              <a:t>Even tone</a:t>
            </a:r>
            <a:endParaRPr lang="en-US" sz="3400" dirty="0" smtClean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3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Discomfort Zone Vector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09673"/>
            <a:ext cx="5582088" cy="3636511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Consensus (</a:t>
            </a:r>
            <a:r>
              <a:rPr lang="en-US" sz="3200" dirty="0" err="1" smtClean="0">
                <a:latin typeface="Tw Cen MT Condensed" panose="020B0606020104020203" pitchFamily="34" charset="0"/>
              </a:rPr>
              <a:t>Cialdani</a:t>
            </a:r>
            <a:r>
              <a:rPr lang="en-US" sz="3200" dirty="0" smtClean="0">
                <a:latin typeface="Tw Cen MT Condensed" panose="020B0606020104020203" pitchFamily="34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Disrupt </a:t>
            </a:r>
            <a:r>
              <a:rPr lang="en-US" sz="3200" dirty="0" smtClean="0">
                <a:latin typeface="Tw Cen MT Condensed" panose="020B0606020104020203" pitchFamily="34" charset="0"/>
              </a:rPr>
              <a:t>comfort</a:t>
            </a:r>
          </a:p>
          <a:p>
            <a:pPr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Peer pressure</a:t>
            </a:r>
          </a:p>
          <a:p>
            <a:pPr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Non-confrontational</a:t>
            </a:r>
          </a:p>
          <a:p>
            <a:pPr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Moral high ground</a:t>
            </a:r>
          </a:p>
          <a:p>
            <a:pPr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Exploit setting, turn against undesirable behavior</a:t>
            </a:r>
          </a:p>
          <a:p>
            <a:pPr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Remove self from complacent narrative</a:t>
            </a:r>
            <a:endParaRPr lang="en-US" sz="3200" dirty="0">
              <a:latin typeface="Tw Cen MT Condensed" panose="020B0606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275" y="2509673"/>
            <a:ext cx="4011658" cy="3573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0201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Helpful Vector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74539"/>
            <a:ext cx="6666305" cy="425326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w Cen MT Condensed" panose="020B0606020104020203" pitchFamily="34" charset="0"/>
              </a:rPr>
              <a:t>People want to be helpful/assistive. Why</a:t>
            </a:r>
            <a:r>
              <a:rPr lang="en-US" sz="3600" dirty="0" smtClean="0">
                <a:latin typeface="Tw Cen MT Condensed" panose="020B0606020104020203" pitchFamily="34" charset="0"/>
              </a:rPr>
              <a:t>?</a:t>
            </a:r>
          </a:p>
          <a:p>
            <a:pPr lvl="1"/>
            <a:r>
              <a:rPr lang="en-US" sz="3400" dirty="0" smtClean="0">
                <a:latin typeface="Tw Cen MT Condensed" panose="020B0606020104020203" pitchFamily="34" charset="0"/>
              </a:rPr>
              <a:t>Evolutionary psych</a:t>
            </a:r>
          </a:p>
          <a:p>
            <a:pPr lvl="1"/>
            <a:r>
              <a:rPr lang="en-US" sz="3400" dirty="0" smtClean="0">
                <a:latin typeface="Tw Cen MT Condensed" panose="020B0606020104020203" pitchFamily="34" charset="0"/>
              </a:rPr>
              <a:t>Reciprocity (</a:t>
            </a:r>
            <a:r>
              <a:rPr lang="en-US" sz="3400" dirty="0" err="1" smtClean="0">
                <a:latin typeface="Tw Cen MT Condensed" panose="020B0606020104020203" pitchFamily="34" charset="0"/>
              </a:rPr>
              <a:t>Cialdani</a:t>
            </a:r>
            <a:r>
              <a:rPr lang="en-US" sz="3400" dirty="0" smtClean="0">
                <a:latin typeface="Tw Cen MT Condensed" panose="020B0606020104020203" pitchFamily="34" charset="0"/>
              </a:rPr>
              <a:t>)</a:t>
            </a:r>
            <a:endParaRPr lang="en-US" sz="3400" dirty="0" smtClean="0">
              <a:latin typeface="Tw Cen MT Condensed" panose="020B0606020104020203" pitchFamily="34" charset="0"/>
            </a:endParaRP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At the hackerspace…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In social work…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At the post office….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428" y="971602"/>
            <a:ext cx="3415937" cy="5550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9793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1:1: At the Store…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491" y="1972491"/>
            <a:ext cx="5316597" cy="4702629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3600" dirty="0" smtClean="0">
                <a:latin typeface="Tw Cen MT Condensed" panose="020B0606020104020203" pitchFamily="34" charset="0"/>
              </a:rPr>
              <a:t>Man </a:t>
            </a:r>
            <a:r>
              <a:rPr lang="en-US" sz="3600" dirty="0" smtClean="0">
                <a:latin typeface="Tw Cen MT Condensed" panose="020B0606020104020203" pitchFamily="34" charset="0"/>
              </a:rPr>
              <a:t>is berating female clerk, yelling at her to honor his expired coupon</a:t>
            </a:r>
          </a:p>
          <a:p>
            <a:pPr>
              <a:spcAft>
                <a:spcPts val="0"/>
              </a:spcAft>
            </a:pPr>
            <a:r>
              <a:rPr lang="en-US" sz="3600" dirty="0" smtClean="0">
                <a:latin typeface="Tw Cen MT Condensed" panose="020B0606020104020203" pitchFamily="34" charset="0"/>
              </a:rPr>
              <a:t>Problem:</a:t>
            </a:r>
          </a:p>
          <a:p>
            <a:pPr lvl="1"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For clerk</a:t>
            </a:r>
          </a:p>
          <a:p>
            <a:pPr lvl="1"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For observers</a:t>
            </a:r>
          </a:p>
          <a:p>
            <a:pPr>
              <a:spcAft>
                <a:spcPts val="0"/>
              </a:spcAft>
            </a:pPr>
            <a:r>
              <a:rPr lang="en-US" sz="3600" dirty="0" smtClean="0">
                <a:latin typeface="Tw Cen MT Condensed" panose="020B0606020104020203" pitchFamily="34" charset="0"/>
              </a:rPr>
              <a:t>Goal:</a:t>
            </a:r>
          </a:p>
          <a:p>
            <a:pPr lvl="1"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For clerk</a:t>
            </a:r>
          </a:p>
          <a:p>
            <a:pPr lvl="1"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For observers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12" y="2656293"/>
            <a:ext cx="4702629" cy="3522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80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1:1: At the store… (</a:t>
            </a:r>
            <a:r>
              <a:rPr lang="en-US" sz="5400" dirty="0" err="1" smtClean="0">
                <a:latin typeface="Agency FB" panose="020B0503020202020204" pitchFamily="34" charset="0"/>
              </a:rPr>
              <a:t>con’t</a:t>
            </a:r>
            <a:r>
              <a:rPr lang="en-US" sz="5400" dirty="0" smtClean="0">
                <a:latin typeface="Agency FB" panose="020B0503020202020204" pitchFamily="34" charset="0"/>
              </a:rPr>
              <a:t>)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213" y="3043646"/>
            <a:ext cx="10885608" cy="3500852"/>
          </a:xfrm>
        </p:spPr>
        <p:txBody>
          <a:bodyPr numCol="2">
            <a:noAutofit/>
          </a:bodyPr>
          <a:lstStyle/>
          <a:p>
            <a:pPr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OS-</a:t>
            </a:r>
            <a:r>
              <a:rPr lang="en-US" sz="3200" dirty="0" err="1" smtClean="0">
                <a:latin typeface="Tw Cen MT Condensed" panose="020B0606020104020203" pitchFamily="34" charset="0"/>
              </a:rPr>
              <a:t>Int</a:t>
            </a:r>
            <a:endParaRPr lang="en-US" sz="3200" dirty="0" smtClean="0">
              <a:latin typeface="Tw Cen MT Condensed" panose="020B0606020104020203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Clerk</a:t>
            </a:r>
          </a:p>
          <a:p>
            <a:pPr lvl="1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Man</a:t>
            </a:r>
          </a:p>
          <a:p>
            <a:pPr lvl="1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Self</a:t>
            </a:r>
          </a:p>
          <a:p>
            <a:pPr lvl="1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Onlookers</a:t>
            </a:r>
          </a:p>
          <a:p>
            <a:pPr lvl="1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Setting/Context</a:t>
            </a:r>
          </a:p>
          <a:p>
            <a:pPr lvl="1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Privilege calculus</a:t>
            </a:r>
          </a:p>
          <a:p>
            <a:pPr lvl="1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Legality</a:t>
            </a:r>
          </a:p>
          <a:p>
            <a:pPr lvl="1">
              <a:spcAft>
                <a:spcPts val="0"/>
              </a:spcAft>
            </a:pPr>
            <a:endParaRPr lang="en-US" sz="2800" dirty="0">
              <a:latin typeface="Tw Cen MT Condensed" panose="020B0606020104020203" pitchFamily="34" charset="0"/>
            </a:endParaRPr>
          </a:p>
          <a:p>
            <a:pPr lvl="1">
              <a:spcAft>
                <a:spcPts val="0"/>
              </a:spcAft>
            </a:pPr>
            <a:endParaRPr lang="en-US" sz="2800" dirty="0">
              <a:latin typeface="Tw Cen MT Condensed" panose="020B0606020104020203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Formulate</a:t>
            </a:r>
          </a:p>
          <a:p>
            <a:pPr lvl="2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Careless?</a:t>
            </a:r>
          </a:p>
          <a:p>
            <a:pPr lvl="2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Comfort Zone?</a:t>
            </a:r>
          </a:p>
          <a:p>
            <a:pPr lvl="2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Helpful?</a:t>
            </a:r>
          </a:p>
          <a:p>
            <a:pPr lvl="2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Fear?</a:t>
            </a:r>
          </a:p>
          <a:p>
            <a:pPr lvl="2">
              <a:spcAft>
                <a:spcPts val="0"/>
              </a:spcAft>
            </a:pPr>
            <a:r>
              <a:rPr lang="en-US" sz="2800" dirty="0" smtClean="0">
                <a:latin typeface="Tw Cen MT Condensed" panose="020B0606020104020203" pitchFamily="34" charset="0"/>
              </a:rPr>
              <a:t>Discomfort Zone/Peer Pressure</a:t>
            </a:r>
          </a:p>
          <a:p>
            <a:pPr lvl="1"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w Cen MT Condensed" panose="020B0606020104020203" pitchFamily="34" charset="0"/>
              </a:rPr>
              <a:t>Attack</a:t>
            </a:r>
          </a:p>
          <a:p>
            <a:pPr lvl="1"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w Cen MT Condensed" panose="020B0606020104020203" pitchFamily="34" charset="0"/>
              </a:rPr>
              <a:t>Record/Report</a:t>
            </a:r>
          </a:p>
          <a:p>
            <a:pPr lvl="1">
              <a:spcAft>
                <a:spcPts val="0"/>
              </a:spcAft>
            </a:pPr>
            <a:endParaRPr lang="en-US" sz="3200" dirty="0">
              <a:solidFill>
                <a:srgbClr val="FF0000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1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Group hacks: At college…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665" y="2483547"/>
            <a:ext cx="3157126" cy="3636511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w Cen MT Condensed" panose="020B0606020104020203" pitchFamily="34" charset="0"/>
              </a:rPr>
              <a:t>Problem(s): </a:t>
            </a:r>
            <a:endParaRPr lang="en-US" sz="3600" dirty="0">
              <a:latin typeface="Tw Cen MT Condensed" panose="020B0606020104020203" pitchFamily="34" charset="0"/>
            </a:endParaRP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Goal(s):</a:t>
            </a:r>
            <a:endParaRPr lang="en-US" sz="3600" dirty="0">
              <a:latin typeface="Tw Cen MT Condensed" panose="020B0606020104020203" pitchFamily="34" charset="0"/>
            </a:endParaRPr>
          </a:p>
          <a:p>
            <a:r>
              <a:rPr lang="en-US" sz="3600" dirty="0">
                <a:latin typeface="Tw Cen MT Condensed" panose="020B0606020104020203" pitchFamily="34" charset="0"/>
              </a:rPr>
              <a:t>OS-</a:t>
            </a:r>
            <a:r>
              <a:rPr lang="en-US" sz="3600" dirty="0" err="1">
                <a:latin typeface="Tw Cen MT Condensed" panose="020B0606020104020203" pitchFamily="34" charset="0"/>
              </a:rPr>
              <a:t>Int</a:t>
            </a:r>
            <a:r>
              <a:rPr lang="en-US" sz="3600" dirty="0">
                <a:latin typeface="Tw Cen MT Condensed" panose="020B0606020104020203" pitchFamily="34" charset="0"/>
              </a:rPr>
              <a:t>:</a:t>
            </a:r>
          </a:p>
          <a:p>
            <a:r>
              <a:rPr lang="en-US" sz="3600" dirty="0">
                <a:latin typeface="Tw Cen MT Condensed" panose="020B0606020104020203" pitchFamily="34" charset="0"/>
              </a:rPr>
              <a:t>Formulate:</a:t>
            </a:r>
          </a:p>
          <a:p>
            <a:r>
              <a:rPr lang="en-US" sz="3600" dirty="0">
                <a:latin typeface="Tw Cen MT Condensed" panose="020B0606020104020203" pitchFamily="34" charset="0"/>
              </a:rPr>
              <a:t>Attack:</a:t>
            </a:r>
          </a:p>
          <a:p>
            <a:r>
              <a:rPr lang="en-US" sz="3600" dirty="0">
                <a:latin typeface="Tw Cen MT Condensed" panose="020B0606020104020203" pitchFamily="34" charset="0"/>
              </a:rPr>
              <a:t>Record/Report</a:t>
            </a:r>
            <a:r>
              <a:rPr lang="en-US" sz="3600" dirty="0" smtClean="0">
                <a:latin typeface="Tw Cen MT Condensed" panose="020B0606020104020203" pitchFamily="34" charset="0"/>
              </a:rPr>
              <a:t>: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42" y="2459081"/>
            <a:ext cx="6234211" cy="3491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446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In the field…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888495"/>
            <a:ext cx="10554574" cy="3655999"/>
          </a:xfrm>
        </p:spPr>
        <p:txBody>
          <a:bodyPr numCol="3">
            <a:noAutofit/>
          </a:bodyPr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latin typeface="Tw Cen MT Condensed" panose="020B0606020104020203" pitchFamily="34" charset="0"/>
              </a:rPr>
              <a:t>OS-</a:t>
            </a:r>
            <a:r>
              <a:rPr lang="en-US" sz="3600" b="1" dirty="0" err="1" smtClean="0">
                <a:latin typeface="Tw Cen MT Condensed" panose="020B0606020104020203" pitchFamily="34" charset="0"/>
              </a:rPr>
              <a:t>Int</a:t>
            </a:r>
            <a:endParaRPr lang="en-US" sz="3600" b="1" dirty="0" smtClean="0">
              <a:latin typeface="Tw Cen MT Condensed" panose="020B0606020104020203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Problem: 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Goal: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OS-</a:t>
            </a:r>
            <a:r>
              <a:rPr lang="en-US" sz="3200" dirty="0" err="1">
                <a:latin typeface="Tw Cen MT Condensed" panose="020B0606020104020203" pitchFamily="34" charset="0"/>
              </a:rPr>
              <a:t>Int</a:t>
            </a:r>
            <a:r>
              <a:rPr lang="en-US" sz="3200" dirty="0">
                <a:latin typeface="Tw Cen MT Condensed" panose="020B0606020104020203" pitchFamily="34" charset="0"/>
              </a:rPr>
              <a:t>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Formulate: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Attack: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Record/Report</a:t>
            </a:r>
            <a:r>
              <a:rPr lang="en-US" sz="3200" dirty="0" smtClean="0">
                <a:latin typeface="Tw Cen MT Condensed" panose="020B0606020104020203" pitchFamily="34" charset="0"/>
              </a:rPr>
              <a:t>:</a:t>
            </a:r>
          </a:p>
          <a:p>
            <a:pPr lvl="1">
              <a:spcAft>
                <a:spcPts val="0"/>
              </a:spcAft>
            </a:pPr>
            <a:endParaRPr lang="en-US" sz="3200" dirty="0" smtClean="0">
              <a:latin typeface="Tw Cen MT Condensed" panose="020B0606020104020203" pitchFamily="34" charset="0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w Cen MT Condensed" panose="020B0606020104020203" pitchFamily="34" charset="0"/>
              </a:rPr>
              <a:t>Attacks</a:t>
            </a:r>
          </a:p>
          <a:p>
            <a:pPr lvl="1">
              <a:spcAft>
                <a:spcPts val="0"/>
              </a:spcAft>
            </a:pPr>
            <a:r>
              <a:rPr lang="en-US" sz="3200" dirty="0" smtClean="0">
                <a:latin typeface="Tw Cen MT Condensed" panose="020B0606020104020203" pitchFamily="34" charset="0"/>
              </a:rPr>
              <a:t>Problem</a:t>
            </a:r>
            <a:r>
              <a:rPr lang="en-US" sz="3200" dirty="0">
                <a:latin typeface="Tw Cen MT Condensed" panose="020B0606020104020203" pitchFamily="34" charset="0"/>
              </a:rPr>
              <a:t>: 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Goal: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OS-</a:t>
            </a:r>
            <a:r>
              <a:rPr lang="en-US" sz="3200" dirty="0" err="1">
                <a:latin typeface="Tw Cen MT Condensed" panose="020B0606020104020203" pitchFamily="34" charset="0"/>
              </a:rPr>
              <a:t>Int</a:t>
            </a:r>
            <a:r>
              <a:rPr lang="en-US" sz="3200" dirty="0">
                <a:latin typeface="Tw Cen MT Condensed" panose="020B0606020104020203" pitchFamily="34" charset="0"/>
              </a:rPr>
              <a:t>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Formulate: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Attack: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Record/Report:</a:t>
            </a:r>
          </a:p>
          <a:p>
            <a:pPr>
              <a:spcAft>
                <a:spcPts val="0"/>
              </a:spcAft>
            </a:pPr>
            <a:endParaRPr lang="en-US" sz="3600" dirty="0" smtClean="0">
              <a:latin typeface="Tw Cen MT Condensed" panose="020B0606020104020203" pitchFamily="34" charset="0"/>
            </a:endParaRPr>
          </a:p>
          <a:p>
            <a:pPr>
              <a:spcAft>
                <a:spcPts val="0"/>
              </a:spcAft>
            </a:pPr>
            <a:r>
              <a:rPr lang="en-US" sz="3600" b="1" dirty="0" smtClean="0">
                <a:latin typeface="Tw Cen MT Condensed" panose="020B0606020104020203" pitchFamily="34" charset="0"/>
              </a:rPr>
              <a:t>Spot checks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Problem: 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Goal: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OS-</a:t>
            </a:r>
            <a:r>
              <a:rPr lang="en-US" sz="3200" dirty="0" err="1">
                <a:latin typeface="Tw Cen MT Condensed" panose="020B0606020104020203" pitchFamily="34" charset="0"/>
              </a:rPr>
              <a:t>Int</a:t>
            </a:r>
            <a:r>
              <a:rPr lang="en-US" sz="3200" dirty="0">
                <a:latin typeface="Tw Cen MT Condensed" panose="020B0606020104020203" pitchFamily="34" charset="0"/>
              </a:rPr>
              <a:t>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Formulate: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Attack: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Tw Cen MT Condensed" panose="020B0606020104020203" pitchFamily="34" charset="0"/>
              </a:rPr>
              <a:t>Record/Report</a:t>
            </a:r>
            <a:r>
              <a:rPr lang="en-US" sz="3200" dirty="0" smtClean="0">
                <a:latin typeface="Tw Cen MT Condensed" panose="020B0606020104020203" pitchFamily="34" charset="0"/>
              </a:rPr>
              <a:t>:</a:t>
            </a:r>
            <a:endParaRPr lang="en-US" sz="3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1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Conclusion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79043"/>
            <a:ext cx="10554574" cy="36365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w Cen MT Condensed" panose="020B0606020104020203" pitchFamily="34" charset="0"/>
              </a:rPr>
              <a:t>How people present can serve as OS-</a:t>
            </a:r>
            <a:r>
              <a:rPr lang="en-US" sz="3600" dirty="0" err="1" smtClean="0">
                <a:latin typeface="Tw Cen MT Condensed" panose="020B0606020104020203" pitchFamily="34" charset="0"/>
              </a:rPr>
              <a:t>Int</a:t>
            </a:r>
            <a:endParaRPr lang="en-US" sz="3600" dirty="0" smtClean="0">
              <a:latin typeface="Tw Cen MT Condensed" panose="020B0606020104020203" pitchFamily="34" charset="0"/>
            </a:endParaRP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People will do more than they think they will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People will say more than they think they will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Elicit the right narrative and emotion by using most appropriate vector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Use procedure outline to take best advantage of situation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42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Sources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60" y="2116184"/>
            <a:ext cx="10554574" cy="4585062"/>
          </a:xfrm>
        </p:spPr>
        <p:txBody>
          <a:bodyPr>
            <a:normAutofit/>
          </a:bodyPr>
          <a:lstStyle/>
          <a:p>
            <a:r>
              <a:rPr lang="en-US" dirty="0" err="1"/>
              <a:t>Chirillo</a:t>
            </a:r>
            <a:r>
              <a:rPr lang="en-US" dirty="0"/>
              <a:t>, John. "Hack Attacks Denied" A Complete Guide to Network Lockdowns for UNIX, Windows, and Linux, Second Edition". Second Edition". John Wiley &amp; Sons, Inc. 2002</a:t>
            </a:r>
            <a:r>
              <a:rPr lang="en-US" dirty="0" smtClean="0"/>
              <a:t>.</a:t>
            </a:r>
          </a:p>
          <a:p>
            <a:r>
              <a:rPr lang="en-US" dirty="0" err="1"/>
              <a:t>Cialdini</a:t>
            </a:r>
            <a:r>
              <a:rPr lang="en-US" dirty="0"/>
              <a:t>, R. B. (2007). </a:t>
            </a:r>
            <a:r>
              <a:rPr lang="en-US" i="1" dirty="0"/>
              <a:t>Influence: The psychology of persuasion</a:t>
            </a:r>
            <a:endParaRPr lang="en-US" dirty="0" smtClean="0"/>
          </a:p>
          <a:p>
            <a:r>
              <a:rPr lang="en-US" dirty="0" err="1"/>
              <a:t>Hadnagy</a:t>
            </a:r>
            <a:r>
              <a:rPr lang="en-US" dirty="0"/>
              <a:t>, Christopher. </a:t>
            </a:r>
            <a:r>
              <a:rPr lang="en-US" i="1" dirty="0"/>
              <a:t>Social Engineering: the Science of Human Hacking</a:t>
            </a:r>
            <a:r>
              <a:rPr lang="en-US" dirty="0"/>
              <a:t>. Wiley, 2018.</a:t>
            </a:r>
          </a:p>
          <a:p>
            <a:r>
              <a:rPr lang="en-US" dirty="0"/>
              <a:t>Lively, Charles. “Psychological Based Social Engineering.” Global Information Assurance Certification, </a:t>
            </a:r>
            <a:r>
              <a:rPr lang="en-US" i="1" dirty="0"/>
              <a:t>SANS</a:t>
            </a:r>
            <a:r>
              <a:rPr lang="en-US" dirty="0"/>
              <a:t> </a:t>
            </a:r>
            <a:r>
              <a:rPr lang="en-US" i="1" dirty="0"/>
              <a:t>Institute</a:t>
            </a:r>
            <a:r>
              <a:rPr lang="en-US" dirty="0"/>
              <a:t>, December 2003, </a:t>
            </a:r>
            <a:r>
              <a:rPr lang="en-US" dirty="0" smtClean="0"/>
              <a:t>www.giac.org/paper/gsec/3547/psychological-based-social-engineering/105780</a:t>
            </a:r>
          </a:p>
          <a:p>
            <a:r>
              <a:rPr lang="en-US" dirty="0"/>
              <a:t>Maslow, A. H. (1943). A theory of human motivation. Psychological Review, 50(4), </a:t>
            </a:r>
            <a:r>
              <a:rPr lang="en-US" dirty="0" smtClean="0"/>
              <a:t>370-396. http</a:t>
            </a:r>
            <a:r>
              <a:rPr lang="en-US" dirty="0"/>
              <a:t>://dx.doi.org/10.1037/h0054346</a:t>
            </a:r>
          </a:p>
          <a:p>
            <a:r>
              <a:rPr lang="en-US" dirty="0" smtClean="0"/>
              <a:t>Tyler</a:t>
            </a:r>
            <a:r>
              <a:rPr lang="en-US" dirty="0"/>
              <a:t>, Michael. “Brain-Hacking: Why Social Engineering Is so Effective.” </a:t>
            </a:r>
            <a:r>
              <a:rPr lang="en-US" i="1" dirty="0"/>
              <a:t>Security Boulevard</a:t>
            </a:r>
            <a:r>
              <a:rPr lang="en-US" dirty="0"/>
              <a:t>, 19 Feb. 2019, securityboulevard.com/2019/02/brain-hacking-why-social-engineering-is-so-effective</a:t>
            </a:r>
            <a:r>
              <a:rPr lang="en-US" dirty="0" smtClean="0"/>
              <a:t>/.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0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“On the fly?”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8008" y="1920240"/>
            <a:ext cx="4824442" cy="5029199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latin typeface="Tw Cen MT Condensed" panose="020B0606020104020203" pitchFamily="34" charset="0"/>
              </a:rPr>
              <a:t>“</a:t>
            </a:r>
            <a:r>
              <a:rPr lang="en-US" sz="3600" dirty="0">
                <a:latin typeface="Tw Cen MT Condensed" panose="020B0606020104020203" pitchFamily="34" charset="0"/>
              </a:rPr>
              <a:t>p</a:t>
            </a:r>
            <a:r>
              <a:rPr lang="en-US" sz="3600" dirty="0" smtClean="0">
                <a:latin typeface="Tw Cen MT Condensed" panose="020B0606020104020203" pitchFamily="34" charset="0"/>
              </a:rPr>
              <a:t>sychological based social engineering” (Charles Lively)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Humans are volatile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Chaos theory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</a:rPr>
              <a:t>Situations come up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80" y="2939321"/>
            <a:ext cx="4475098" cy="2977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0238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The End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latin typeface="Tw Cen MT Condensed" panose="020B0606020104020203" pitchFamily="34" charset="0"/>
              </a:rPr>
              <a:t>Now go forth and </a:t>
            </a:r>
            <a:r>
              <a:rPr lang="en-US" sz="7200" dirty="0" smtClean="0">
                <a:latin typeface="Tw Cen MT Condensed" panose="020B0606020104020203" pitchFamily="34" charset="0"/>
              </a:rPr>
              <a:t>fuck </a:t>
            </a:r>
            <a:r>
              <a:rPr lang="en-US" sz="7200" dirty="0" smtClean="0">
                <a:latin typeface="Tw Cen MT Condensed" panose="020B0606020104020203" pitchFamily="34" charset="0"/>
              </a:rPr>
              <a:t>with people</a:t>
            </a:r>
            <a:endParaRPr lang="en-US" sz="7200" dirty="0">
              <a:latin typeface="Tw Cen MT Condensed" panose="020B060602010402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79666" y="5027027"/>
            <a:ext cx="3657600" cy="9535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@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rigmoroi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40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Humans, </a:t>
            </a:r>
            <a:r>
              <a:rPr lang="en-US" sz="5400" dirty="0" err="1" smtClean="0">
                <a:latin typeface="Agency FB" panose="020B0503020202020204" pitchFamily="34" charset="0"/>
              </a:rPr>
              <a:t>amirite</a:t>
            </a:r>
            <a:r>
              <a:rPr lang="en-US" sz="5400" dirty="0" smtClean="0">
                <a:latin typeface="Agency FB" panose="020B0503020202020204" pitchFamily="34" charset="0"/>
              </a:rPr>
              <a:t>?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11187"/>
            <a:ext cx="4261288" cy="429281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w Cen MT Condensed" panose="020B0606020104020203" pitchFamily="34" charset="0"/>
              </a:rPr>
              <a:t>Complex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Hard to read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Unpredictable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Sensitive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The weakest point in any system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3212" y="2311187"/>
            <a:ext cx="4261288" cy="42928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w Cen MT Condensed" panose="020B0606020104020203" pitchFamily="34" charset="0"/>
              </a:rPr>
              <a:t>Programmatic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Easy to classify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Statistically uninteresting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Vulnerable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The most exploitable point in any system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82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Situations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102" y="2643620"/>
            <a:ext cx="12361816" cy="3174084"/>
          </a:xfrm>
        </p:spPr>
        <p:txBody>
          <a:bodyPr numCol="2">
            <a:noAutofit/>
          </a:bodyPr>
          <a:lstStyle/>
          <a:p>
            <a:r>
              <a:rPr lang="en-US" sz="3600" b="1" dirty="0">
                <a:latin typeface="Tw Cen MT Condensed" panose="020B0606020104020203" pitchFamily="34" charset="0"/>
              </a:rPr>
              <a:t>In Security…</a:t>
            </a:r>
          </a:p>
          <a:p>
            <a:pPr lvl="1"/>
            <a:r>
              <a:rPr lang="en-US" sz="3200" dirty="0" smtClean="0">
                <a:latin typeface="Tw Cen MT Condensed" panose="020B0606020104020203" pitchFamily="34" charset="0"/>
              </a:rPr>
              <a:t>OS-</a:t>
            </a:r>
            <a:r>
              <a:rPr lang="en-US" sz="3200" dirty="0" err="1" smtClean="0">
                <a:latin typeface="Tw Cen MT Condensed" panose="020B0606020104020203" pitchFamily="34" charset="0"/>
              </a:rPr>
              <a:t>Int</a:t>
            </a:r>
            <a:r>
              <a:rPr lang="en-US" sz="3200" dirty="0">
                <a:latin typeface="Tw Cen MT Condensed" panose="020B0606020104020203" pitchFamily="34" charset="0"/>
              </a:rPr>
              <a:t>		</a:t>
            </a:r>
            <a:r>
              <a:rPr lang="en-US" sz="3200" dirty="0" smtClean="0">
                <a:latin typeface="Tw Cen MT Condensed" panose="020B0606020104020203" pitchFamily="34" charset="0"/>
              </a:rPr>
              <a:t>→ </a:t>
            </a:r>
            <a:r>
              <a:rPr lang="en-US" sz="3200" dirty="0">
                <a:latin typeface="Tw Cen MT Condensed" panose="020B0606020104020203" pitchFamily="34" charset="0"/>
              </a:rPr>
              <a:t>More information</a:t>
            </a:r>
          </a:p>
          <a:p>
            <a:pPr lvl="1"/>
            <a:r>
              <a:rPr lang="en-US" sz="3200" dirty="0">
                <a:latin typeface="Tw Cen MT Condensed" panose="020B0606020104020203" pitchFamily="34" charset="0"/>
              </a:rPr>
              <a:t>Attacks 		</a:t>
            </a:r>
            <a:r>
              <a:rPr lang="en-US" sz="3200" dirty="0" smtClean="0">
                <a:latin typeface="Tw Cen MT Condensed" panose="020B0606020104020203" pitchFamily="34" charset="0"/>
              </a:rPr>
              <a:t>→ </a:t>
            </a:r>
            <a:r>
              <a:rPr lang="en-US" sz="3200" dirty="0">
                <a:latin typeface="Tw Cen MT Condensed" panose="020B0606020104020203" pitchFamily="34" charset="0"/>
              </a:rPr>
              <a:t>Stronger,  more productive </a:t>
            </a:r>
          </a:p>
          <a:p>
            <a:pPr lvl="1"/>
            <a:r>
              <a:rPr lang="en-US" sz="3200" dirty="0" smtClean="0">
                <a:latin typeface="Tw Cen MT Condensed" panose="020B0606020104020203" pitchFamily="34" charset="0"/>
              </a:rPr>
              <a:t>Spot checks	→ </a:t>
            </a:r>
            <a:r>
              <a:rPr lang="en-US" sz="3200" dirty="0">
                <a:latin typeface="Tw Cen MT Condensed" panose="020B0606020104020203" pitchFamily="34" charset="0"/>
              </a:rPr>
              <a:t>Remove complacency</a:t>
            </a:r>
          </a:p>
          <a:p>
            <a:r>
              <a:rPr lang="en-US" sz="3600" b="1" dirty="0">
                <a:latin typeface="Tw Cen MT Condensed" panose="020B0606020104020203" pitchFamily="34" charset="0"/>
              </a:rPr>
              <a:t>In Civilian…</a:t>
            </a:r>
          </a:p>
          <a:p>
            <a:pPr lvl="1"/>
            <a:r>
              <a:rPr lang="en-US" sz="3200" dirty="0">
                <a:latin typeface="Tw Cen MT Condensed" panose="020B0606020104020203" pitchFamily="34" charset="0"/>
              </a:rPr>
              <a:t>At the store</a:t>
            </a:r>
            <a:r>
              <a:rPr lang="en-US" sz="3200" dirty="0" smtClean="0">
                <a:latin typeface="Tw Cen MT Condensed" panose="020B0606020104020203" pitchFamily="34" charset="0"/>
              </a:rPr>
              <a:t>…</a:t>
            </a:r>
          </a:p>
          <a:p>
            <a:pPr lvl="1"/>
            <a:r>
              <a:rPr lang="en-US" sz="3200" dirty="0" smtClean="0">
                <a:latin typeface="Tw Cen MT Condensed" panose="020B0606020104020203" pitchFamily="34" charset="0"/>
              </a:rPr>
              <a:t>At </a:t>
            </a:r>
            <a:r>
              <a:rPr lang="en-US" sz="3200" dirty="0">
                <a:latin typeface="Tw Cen MT Condensed" panose="020B0606020104020203" pitchFamily="34" charset="0"/>
              </a:rPr>
              <a:t>college</a:t>
            </a:r>
            <a:r>
              <a:rPr lang="en-US" sz="3200" dirty="0" smtClean="0">
                <a:latin typeface="Tw Cen MT Condensed" panose="020B0606020104020203" pitchFamily="34" charset="0"/>
              </a:rPr>
              <a:t>…</a:t>
            </a:r>
            <a:r>
              <a:rPr lang="en-US" sz="3200" dirty="0">
                <a:latin typeface="Tw Cen MT Condensed" panose="020B0606020104020203" pitchFamily="34" charset="0"/>
              </a:rPr>
              <a:t>		</a:t>
            </a:r>
            <a:endParaRPr lang="en-US" sz="3200" dirty="0" smtClean="0">
              <a:latin typeface="Tw Cen MT Condensed" panose="020B0606020104020203" pitchFamily="34" charset="0"/>
            </a:endParaRPr>
          </a:p>
          <a:p>
            <a:pPr lvl="1"/>
            <a:r>
              <a:rPr lang="en-US" sz="3200" dirty="0" smtClean="0">
                <a:latin typeface="Tw Cen MT Condensed" panose="020B0606020104020203" pitchFamily="34" charset="0"/>
              </a:rPr>
              <a:t>At </a:t>
            </a:r>
            <a:r>
              <a:rPr lang="en-US" sz="3200" dirty="0">
                <a:latin typeface="Tw Cen MT Condensed" panose="020B0606020104020203" pitchFamily="34" charset="0"/>
              </a:rPr>
              <a:t>church…	</a:t>
            </a:r>
            <a:endParaRPr lang="en-US" sz="28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Mantra of Social Engineering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2281" y="2690193"/>
            <a:ext cx="3815005" cy="3591337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w Cen MT Condensed" panose="020B0606020104020203" pitchFamily="34" charset="0"/>
              </a:rPr>
              <a:t>“Be </a:t>
            </a:r>
            <a:r>
              <a:rPr lang="en-US" sz="3600" dirty="0" smtClean="0">
                <a:solidFill>
                  <a:schemeClr val="accent1"/>
                </a:solidFill>
                <a:latin typeface="Tw Cen MT Condensed" panose="020B0606020104020203" pitchFamily="34" charset="0"/>
              </a:rPr>
              <a:t>professional</a:t>
            </a:r>
            <a:r>
              <a:rPr lang="en-US" sz="3600" dirty="0" smtClean="0">
                <a:latin typeface="Tw Cen MT Condensed" panose="020B0606020104020203" pitchFamily="34" charset="0"/>
              </a:rPr>
              <a:t>, be </a:t>
            </a:r>
            <a:r>
              <a:rPr lang="en-US" sz="3600" dirty="0" smtClean="0">
                <a:solidFill>
                  <a:schemeClr val="accent1"/>
                </a:solidFill>
                <a:latin typeface="Tw Cen MT Condensed" panose="020B0606020104020203" pitchFamily="34" charset="0"/>
              </a:rPr>
              <a:t>calm</a:t>
            </a:r>
            <a:r>
              <a:rPr lang="en-US" sz="3600" dirty="0" smtClean="0">
                <a:latin typeface="Tw Cen MT Condensed" panose="020B0606020104020203" pitchFamily="34" charset="0"/>
              </a:rPr>
              <a:t>, </a:t>
            </a:r>
            <a:r>
              <a:rPr lang="en-US" sz="3600" u="sng" dirty="0" smtClean="0">
                <a:solidFill>
                  <a:schemeClr val="accent1"/>
                </a:solidFill>
                <a:latin typeface="Tw Cen MT Condensed" panose="020B0606020104020203" pitchFamily="34" charset="0"/>
              </a:rPr>
              <a:t>know your mark</a:t>
            </a:r>
            <a:r>
              <a:rPr lang="en-US" sz="3600" dirty="0" smtClean="0">
                <a:latin typeface="Tw Cen MT Condensed" panose="020B0606020104020203" pitchFamily="34" charset="0"/>
              </a:rPr>
              <a:t>” (</a:t>
            </a:r>
            <a:r>
              <a:rPr lang="en-US" sz="3600" dirty="0" err="1" smtClean="0">
                <a:latin typeface="Tw Cen MT Condensed" panose="020B0606020104020203" pitchFamily="34" charset="0"/>
              </a:rPr>
              <a:t>Chirillo</a:t>
            </a:r>
            <a:r>
              <a:rPr lang="en-US" sz="3600" dirty="0" smtClean="0">
                <a:latin typeface="Tw Cen MT Condensed" panose="020B0606020104020203" pitchFamily="34" charset="0"/>
              </a:rPr>
              <a:t>)</a:t>
            </a:r>
            <a:endParaRPr lang="en-US" sz="3600" dirty="0" smtClean="0">
              <a:latin typeface="Tw Cen MT Condensed" panose="020B0606020104020203" pitchFamily="34" charset="0"/>
            </a:endParaRPr>
          </a:p>
          <a:p>
            <a:r>
              <a:rPr lang="en-US" sz="3600" b="1" dirty="0" smtClean="0">
                <a:latin typeface="Tw Cen MT Condensed" panose="020B0606020104020203" pitchFamily="34" charset="0"/>
              </a:rPr>
              <a:t>BUT…no </a:t>
            </a:r>
            <a:r>
              <a:rPr lang="en-US" sz="3600" b="1" dirty="0" smtClean="0">
                <a:latin typeface="Tw Cen MT Condensed" panose="020B0606020104020203" pitchFamily="34" charset="0"/>
              </a:rPr>
              <a:t>time! What do?!</a:t>
            </a:r>
            <a:endParaRPr lang="en-US" sz="3600" b="1" dirty="0">
              <a:latin typeface="Tw Cen MT Condensed" panose="020B0606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16" y="2294642"/>
            <a:ext cx="6455686" cy="41785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4278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Toolkit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63" y="2574986"/>
            <a:ext cx="11212179" cy="3603748"/>
          </a:xfrm>
        </p:spPr>
        <p:txBody>
          <a:bodyPr numCol="3">
            <a:noAutofit/>
          </a:bodyPr>
          <a:lstStyle/>
          <a:p>
            <a:r>
              <a:rPr lang="en-US" sz="3600" dirty="0" smtClean="0">
                <a:latin typeface="Tw Cen MT Condensed" panose="020B0606020104020203" pitchFamily="34" charset="0"/>
              </a:rPr>
              <a:t>WIS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CHA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INT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Privilege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Knowledge of system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Psychology</a:t>
            </a:r>
          </a:p>
          <a:p>
            <a:pPr lvl="1"/>
            <a:r>
              <a:rPr lang="en-US" sz="3200" dirty="0" smtClean="0">
                <a:latin typeface="Tw Cen MT Condensed" panose="020B0606020104020203" pitchFamily="34" charset="0"/>
              </a:rPr>
              <a:t>Evolutionary</a:t>
            </a:r>
          </a:p>
          <a:p>
            <a:pPr lvl="1"/>
            <a:r>
              <a:rPr lang="en-US" sz="3200" dirty="0" smtClean="0">
                <a:latin typeface="Tw Cen MT Condensed" panose="020B0606020104020203" pitchFamily="34" charset="0"/>
              </a:rPr>
              <a:t>Social</a:t>
            </a:r>
            <a:endParaRPr lang="en-US" sz="3200" dirty="0">
              <a:latin typeface="Tw Cen MT Condensed" panose="020B0606020104020203" pitchFamily="34" charset="0"/>
            </a:endParaRPr>
          </a:p>
          <a:p>
            <a:pPr lvl="1"/>
            <a:r>
              <a:rPr lang="en-US" sz="3200" dirty="0" smtClean="0">
                <a:latin typeface="Tw Cen MT Condensed" panose="020B0606020104020203" pitchFamily="34" charset="0"/>
              </a:rPr>
              <a:t>Developmental</a:t>
            </a:r>
          </a:p>
          <a:p>
            <a:pPr lvl="1"/>
            <a:r>
              <a:rPr lang="en-US" sz="3600" dirty="0" smtClean="0">
                <a:latin typeface="Tw Cen MT Condensed" panose="020B0606020104020203" pitchFamily="34" charset="0"/>
              </a:rPr>
              <a:t>Fashion</a:t>
            </a:r>
          </a:p>
          <a:p>
            <a:pPr lvl="1"/>
            <a:r>
              <a:rPr lang="en-US" sz="3600" dirty="0" smtClean="0">
                <a:latin typeface="Tw Cen MT Condensed" panose="020B0606020104020203" pitchFamily="34" charset="0"/>
              </a:rPr>
              <a:t>Logic</a:t>
            </a:r>
          </a:p>
          <a:p>
            <a:pPr lvl="1"/>
            <a:r>
              <a:rPr lang="en-US" sz="3600" dirty="0" smtClean="0">
                <a:latin typeface="Tw Cen MT Condensed" panose="020B0606020104020203" pitchFamily="34" charset="0"/>
              </a:rPr>
              <a:t>Social politics</a:t>
            </a:r>
          </a:p>
          <a:p>
            <a:pPr lvl="1"/>
            <a:r>
              <a:rPr lang="en-US" sz="3600" dirty="0" smtClean="0">
                <a:latin typeface="Tw Cen MT Condensed" panose="020B0606020104020203" pitchFamily="34" charset="0"/>
              </a:rPr>
              <a:t>Everything Else!</a:t>
            </a:r>
          </a:p>
          <a:p>
            <a:pPr lvl="2"/>
            <a:r>
              <a:rPr lang="en-US" sz="3200" dirty="0" smtClean="0">
                <a:latin typeface="Tw Cen MT Condensed" panose="020B0606020104020203" pitchFamily="34" charset="0"/>
              </a:rPr>
              <a:t>Varied Interests</a:t>
            </a:r>
          </a:p>
          <a:p>
            <a:pPr lvl="2"/>
            <a:r>
              <a:rPr lang="en-US" sz="3200" dirty="0" smtClean="0">
                <a:latin typeface="Tw Cen MT Condensed" panose="020B0606020104020203" pitchFamily="34" charset="0"/>
              </a:rPr>
              <a:t>Contextual knowledge</a:t>
            </a:r>
          </a:p>
          <a:p>
            <a:pPr lvl="2"/>
            <a:r>
              <a:rPr lang="en-US" sz="3200" dirty="0" smtClean="0">
                <a:latin typeface="Tw Cen MT Condensed" panose="020B0606020104020203" pitchFamily="34" charset="0"/>
              </a:rPr>
              <a:t>Every book ever</a:t>
            </a:r>
          </a:p>
        </p:txBody>
      </p:sp>
    </p:spTree>
    <p:extLst>
      <p:ext uri="{BB962C8B-B14F-4D97-AF65-F5344CB8AC3E}">
        <p14:creationId xmlns:p14="http://schemas.microsoft.com/office/powerpoint/2010/main" val="369627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Trust the Process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423" y="2222287"/>
            <a:ext cx="2956454" cy="437445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w Cen MT Condensed" panose="020B0606020104020203" pitchFamily="34" charset="0"/>
              </a:rPr>
              <a:t>Problem: 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Goal:</a:t>
            </a:r>
          </a:p>
          <a:p>
            <a:r>
              <a:rPr lang="en-US" sz="3600" b="1" dirty="0" smtClean="0">
                <a:latin typeface="Tw Cen MT Condensed" panose="020B0606020104020203" pitchFamily="34" charset="0"/>
              </a:rPr>
              <a:t>OS-</a:t>
            </a:r>
            <a:r>
              <a:rPr lang="en-US" sz="3600" b="1" dirty="0" err="1" smtClean="0">
                <a:latin typeface="Tw Cen MT Condensed" panose="020B0606020104020203" pitchFamily="34" charset="0"/>
              </a:rPr>
              <a:t>Int</a:t>
            </a:r>
            <a:r>
              <a:rPr lang="en-US" sz="3600" b="1" dirty="0" smtClean="0">
                <a:latin typeface="Tw Cen MT Condensed" panose="020B0606020104020203" pitchFamily="34" charset="0"/>
              </a:rPr>
              <a:t>: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Formulate: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Attack: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Record/Report: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06631" y="2616728"/>
            <a:ext cx="5748604" cy="341263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 Condensed" panose="020B0606020104020203" pitchFamily="34" charset="0"/>
              </a:rPr>
              <a:t>Exercise: Build Thesis</a:t>
            </a:r>
            <a:endParaRPr lang="en-US" sz="3600" b="1" dirty="0" smtClean="0">
              <a:ln w="0"/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w Cen MT Condensed" panose="020B0606020104020203" pitchFamily="34" charset="0"/>
            </a:endParaRPr>
          </a:p>
          <a:p>
            <a:r>
              <a:rPr lang="en-US" sz="2800" dirty="0" smtClean="0">
                <a:ln w="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 Condensed" panose="020B0606020104020203" pitchFamily="34" charset="0"/>
              </a:rPr>
              <a:t>For each of the following hypotheticals, decide:</a:t>
            </a:r>
          </a:p>
          <a:p>
            <a:endParaRPr lang="en-US" sz="700" dirty="0" smtClean="0">
              <a:ln w="0"/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w Cen MT Condensed" panose="020B0606020104020203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dirty="0" smtClean="0">
                <a:ln w="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 Condensed" panose="020B0606020104020203" pitchFamily="34" charset="0"/>
              </a:rPr>
              <a:t>What are the Problems in each situation?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dirty="0" smtClean="0">
                <a:ln w="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 Condensed" panose="020B0606020104020203" pitchFamily="34" charset="0"/>
              </a:rPr>
              <a:t>What are the Goals in each situation?</a:t>
            </a:r>
          </a:p>
          <a:p>
            <a:endParaRPr lang="en-US" sz="700" dirty="0">
              <a:ln w="0"/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w Cen MT Condensed" panose="020B0606020104020203" pitchFamily="34" charset="0"/>
            </a:endParaRPr>
          </a:p>
          <a:p>
            <a:r>
              <a:rPr lang="en-US" sz="2800" dirty="0" smtClean="0">
                <a:ln w="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 Condensed" panose="020B0606020104020203" pitchFamily="34" charset="0"/>
              </a:rPr>
              <a:t>At the store…	In college…	In the field….</a:t>
            </a:r>
            <a:endParaRPr lang="en-US" sz="2800" dirty="0">
              <a:ln w="0"/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5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OS-</a:t>
            </a:r>
            <a:r>
              <a:rPr lang="en-US" sz="5400" dirty="0" err="1" smtClean="0">
                <a:latin typeface="Agency FB" panose="020B0503020202020204" pitchFamily="34" charset="0"/>
              </a:rPr>
              <a:t>Int</a:t>
            </a:r>
            <a:r>
              <a:rPr lang="en-US" sz="5400" dirty="0" smtClean="0">
                <a:latin typeface="Agency FB" panose="020B0503020202020204" pitchFamily="34" charset="0"/>
              </a:rPr>
              <a:t>: Assess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2404" y="2257697"/>
            <a:ext cx="4444056" cy="414724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w Cen MT Condensed" panose="020B0606020104020203" pitchFamily="34" charset="0"/>
              </a:rPr>
              <a:t>Maslow’s hierarchy of needs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Privilege/power dynamic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Setting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Situation</a:t>
            </a: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Emotion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3" r="2027" b="15738"/>
          <a:stretch/>
        </p:blipFill>
        <p:spPr>
          <a:xfrm>
            <a:off x="488703" y="2433790"/>
            <a:ext cx="6311664" cy="3958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252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71" y="460440"/>
            <a:ext cx="11159929" cy="970450"/>
          </a:xfrm>
        </p:spPr>
        <p:txBody>
          <a:bodyPr/>
          <a:lstStyle/>
          <a:p>
            <a:r>
              <a:rPr lang="en-US" sz="5400" dirty="0" smtClean="0">
                <a:latin typeface="Agency FB" panose="020B0503020202020204" pitchFamily="34" charset="0"/>
              </a:rPr>
              <a:t>Formulate Attack: Choose Persuasion Method</a:t>
            </a:r>
            <a:endParaRPr lang="en-US" sz="5400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90587"/>
            <a:ext cx="10554574" cy="3636511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w Cen MT Condensed" panose="020B0606020104020203" pitchFamily="34" charset="0"/>
              </a:rPr>
              <a:t>Reciprocity 	→	Helpful Vector</a:t>
            </a:r>
            <a:endParaRPr lang="en-US" sz="3600" dirty="0">
              <a:latin typeface="Tw Cen MT Condensed" panose="020B0606020104020203" pitchFamily="34" charset="0"/>
            </a:endParaRP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Scarcity		→ 	Fear Vector (FOMO) </a:t>
            </a:r>
            <a:endParaRPr lang="en-US" sz="3600" dirty="0">
              <a:latin typeface="Tw Cen MT Condensed" panose="020B0606020104020203" pitchFamily="34" charset="0"/>
            </a:endParaRP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Authority		</a:t>
            </a:r>
            <a:r>
              <a:rPr lang="en-US" sz="3600" dirty="0">
                <a:latin typeface="Tw Cen MT Condensed" panose="020B0606020104020203" pitchFamily="34" charset="0"/>
              </a:rPr>
              <a:t> </a:t>
            </a:r>
            <a:r>
              <a:rPr lang="en-US" sz="3600" dirty="0" smtClean="0">
                <a:latin typeface="Tw Cen MT Condensed" panose="020B0606020104020203" pitchFamily="34" charset="0"/>
              </a:rPr>
              <a:t>→ 	All Vectors</a:t>
            </a:r>
            <a:endParaRPr lang="en-US" sz="3600" dirty="0">
              <a:latin typeface="Tw Cen MT Condensed" panose="020B0606020104020203" pitchFamily="34" charset="0"/>
            </a:endParaRP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Consistency	</a:t>
            </a:r>
            <a:r>
              <a:rPr lang="en-US" sz="3600" dirty="0">
                <a:latin typeface="Tw Cen MT Condensed" panose="020B0606020104020203" pitchFamily="34" charset="0"/>
              </a:rPr>
              <a:t> </a:t>
            </a:r>
            <a:r>
              <a:rPr lang="en-US" sz="3600" dirty="0" smtClean="0">
                <a:latin typeface="Tw Cen MT Condensed" panose="020B0606020104020203" pitchFamily="34" charset="0"/>
              </a:rPr>
              <a:t>→ 	Comfort Zone Vector (seeding/priming)</a:t>
            </a:r>
            <a:endParaRPr lang="en-US" sz="3600" dirty="0">
              <a:latin typeface="Tw Cen MT Condensed" panose="020B0606020104020203" pitchFamily="34" charset="0"/>
            </a:endParaRP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Liking			</a:t>
            </a:r>
            <a:r>
              <a:rPr lang="en-US" sz="3600" dirty="0">
                <a:latin typeface="Tw Cen MT Condensed" panose="020B0606020104020203" pitchFamily="34" charset="0"/>
              </a:rPr>
              <a:t> </a:t>
            </a:r>
            <a:r>
              <a:rPr lang="en-US" sz="3600" dirty="0" smtClean="0">
                <a:latin typeface="Tw Cen MT Condensed" panose="020B0606020104020203" pitchFamily="34" charset="0"/>
              </a:rPr>
              <a:t>→ 	Helpful, Dis/Comfort Zone Vectors</a:t>
            </a:r>
            <a:endParaRPr lang="en-US" sz="3600" dirty="0">
              <a:latin typeface="Tw Cen MT Condensed" panose="020B0606020104020203" pitchFamily="34" charset="0"/>
            </a:endParaRPr>
          </a:p>
          <a:p>
            <a:r>
              <a:rPr lang="en-US" sz="3600" dirty="0" smtClean="0">
                <a:latin typeface="Tw Cen MT Condensed" panose="020B0606020104020203" pitchFamily="34" charset="0"/>
              </a:rPr>
              <a:t>Consensus	</a:t>
            </a:r>
            <a:r>
              <a:rPr lang="en-US" sz="3600" dirty="0">
                <a:latin typeface="Tw Cen MT Condensed" panose="020B0606020104020203" pitchFamily="34" charset="0"/>
              </a:rPr>
              <a:t> </a:t>
            </a:r>
            <a:r>
              <a:rPr lang="en-US" sz="3600" dirty="0" smtClean="0">
                <a:latin typeface="Tw Cen MT Condensed" panose="020B0606020104020203" pitchFamily="34" charset="0"/>
              </a:rPr>
              <a:t>→ 	Dis/Comfort Zone Vector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9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162688</TotalTime>
  <Words>553</Words>
  <Application>Microsoft Office PowerPoint</Application>
  <PresentationFormat>Widescreen</PresentationFormat>
  <Paragraphs>187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Agency FB</vt:lpstr>
      <vt:lpstr>Century Gothic</vt:lpstr>
      <vt:lpstr>Courier New</vt:lpstr>
      <vt:lpstr>Tw Cen MT Condensed</vt:lpstr>
      <vt:lpstr>Wingdings 2</vt:lpstr>
      <vt:lpstr>Quotable</vt:lpstr>
      <vt:lpstr>Humans in the Wild</vt:lpstr>
      <vt:lpstr>“On the fly?”</vt:lpstr>
      <vt:lpstr>Humans, amirite?</vt:lpstr>
      <vt:lpstr>Situations</vt:lpstr>
      <vt:lpstr>Mantra of Social Engineering</vt:lpstr>
      <vt:lpstr>Toolkit</vt:lpstr>
      <vt:lpstr>Trust the Process</vt:lpstr>
      <vt:lpstr>OS-Int: Assess</vt:lpstr>
      <vt:lpstr>Formulate Attack: Choose Persuasion Method</vt:lpstr>
      <vt:lpstr>Formulate Attack: Choose Attack Vector</vt:lpstr>
      <vt:lpstr>Comfort Zone Vector</vt:lpstr>
      <vt:lpstr>Discomfort Zone Vector</vt:lpstr>
      <vt:lpstr>Helpful Vector</vt:lpstr>
      <vt:lpstr>1:1: At the Store…</vt:lpstr>
      <vt:lpstr>1:1: At the store… (con’t)</vt:lpstr>
      <vt:lpstr>Group hacks: At college…</vt:lpstr>
      <vt:lpstr>In the field…</vt:lpstr>
      <vt:lpstr>Conclusion</vt:lpstr>
      <vt:lpstr>Sources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Dynamics</dc:title>
  <dc:creator>Rig Moroi Rimbaud</dc:creator>
  <cp:lastModifiedBy>Kat Barron</cp:lastModifiedBy>
  <cp:revision>81</cp:revision>
  <dcterms:created xsi:type="dcterms:W3CDTF">2019-06-15T05:00:20Z</dcterms:created>
  <dcterms:modified xsi:type="dcterms:W3CDTF">2019-10-11T01:25:41Z</dcterms:modified>
</cp:coreProperties>
</file>