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84" r:id="rId4"/>
  </p:sldMasterIdLst>
  <p:notesMasterIdLst>
    <p:notesMasterId r:id="rId45"/>
  </p:notesMasterIdLst>
  <p:sldIdLst>
    <p:sldId id="256" r:id="rId5"/>
    <p:sldId id="261" r:id="rId6"/>
    <p:sldId id="262" r:id="rId7"/>
    <p:sldId id="263" r:id="rId8"/>
    <p:sldId id="264" r:id="rId9"/>
    <p:sldId id="265" r:id="rId10"/>
    <p:sldId id="266" r:id="rId11"/>
    <p:sldId id="292" r:id="rId12"/>
    <p:sldId id="267" r:id="rId13"/>
    <p:sldId id="294"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96" r:id="rId31"/>
    <p:sldId id="284" r:id="rId32"/>
    <p:sldId id="285" r:id="rId33"/>
    <p:sldId id="286" r:id="rId34"/>
    <p:sldId id="287" r:id="rId35"/>
    <p:sldId id="297" r:id="rId36"/>
    <p:sldId id="288" r:id="rId37"/>
    <p:sldId id="298" r:id="rId38"/>
    <p:sldId id="299" r:id="rId39"/>
    <p:sldId id="300" r:id="rId40"/>
    <p:sldId id="291" r:id="rId41"/>
    <p:sldId id="301" r:id="rId42"/>
    <p:sldId id="289" r:id="rId43"/>
    <p:sldId id="25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4660"/>
  </p:normalViewPr>
  <p:slideViewPr>
    <p:cSldViewPr snapToGrid="0">
      <p:cViewPr varScale="1">
        <p:scale>
          <a:sx n="67" d="100"/>
          <a:sy n="67" d="100"/>
        </p:scale>
        <p:origin x="3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7" name="Shape 27"/>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5e06982875_2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5e06982875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DocuSign is a esignature platform. I was an SDET. I wrote web and api tests. I would help out the security team by creating regression tests for them occasionally. DocuSign has an amazing set of integration tests.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e0698287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e069828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Gist of what we are doing</a:t>
            </a:r>
            <a:endParaRPr/>
          </a:p>
          <a:p>
            <a:pPr marL="457200" lvl="0" indent="-298450" algn="l" rtl="0">
              <a:spcBef>
                <a:spcPts val="0"/>
              </a:spcBef>
              <a:spcAft>
                <a:spcPts val="0"/>
              </a:spcAft>
              <a:buSzPts val="1100"/>
              <a:buAutoNum type="arabicPeriod"/>
            </a:pPr>
            <a:r>
              <a:rPr lang="en"/>
              <a:t>Bad pattern </a:t>
            </a:r>
            <a:endParaRPr/>
          </a:p>
          <a:p>
            <a:pPr marL="457200" lvl="0" indent="-298450" algn="l" rtl="0">
              <a:spcBef>
                <a:spcPts val="0"/>
              </a:spcBef>
              <a:spcAft>
                <a:spcPts val="0"/>
              </a:spcAft>
              <a:buSzPts val="1100"/>
              <a:buAutoNum type="arabicPeriod"/>
            </a:pPr>
            <a:r>
              <a:rPr lang="en"/>
              <a:t>Make it safe by default</a:t>
            </a:r>
            <a:endParaRPr/>
          </a:p>
          <a:p>
            <a:pPr marL="457200" lvl="0" indent="-298450" algn="l" rtl="0">
              <a:spcBef>
                <a:spcPts val="0"/>
              </a:spcBef>
              <a:spcAft>
                <a:spcPts val="0"/>
              </a:spcAft>
              <a:buSzPts val="1100"/>
              <a:buAutoNum type="arabicPeriod"/>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e06982875_2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e06982875_2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e06982875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e06982875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e06982875_2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e06982875_2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e06982875_2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e06982875_2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e175bd366_0_19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e175bd366_0_19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image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e0698287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5e0698287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Remember to explain DevSkim made by microsoft </a:t>
            </a:r>
            <a:endParaRPr/>
          </a:p>
          <a:p>
            <a:pPr marL="0" lvl="0" indent="0" algn="l" rtl="0">
              <a:spcBef>
                <a:spcPts val="0"/>
              </a:spcBef>
              <a:spcAft>
                <a:spcPts val="0"/>
              </a:spcAft>
              <a:buNone/>
            </a:pPr>
            <a:endParaRPr/>
          </a:p>
          <a:p>
            <a:pPr marL="0" lvl="0" indent="0" algn="l" rtl="0">
              <a:spcBef>
                <a:spcPts val="0"/>
              </a:spcBef>
              <a:spcAft>
                <a:spcPts val="0"/>
              </a:spcAft>
              <a:buNone/>
            </a:pPr>
            <a:r>
              <a:rPr lang="en"/>
              <a:t>Talk about blocking with these tools at the PR</a:t>
            </a:r>
            <a:endParaRPr/>
          </a:p>
          <a:p>
            <a:pPr marL="0" lvl="0" indent="0" algn="l" rtl="0">
              <a:spcBef>
                <a:spcPts val="0"/>
              </a:spcBef>
              <a:spcAft>
                <a:spcPts val="0"/>
              </a:spcAft>
              <a:buNone/>
            </a:pPr>
            <a:endParaRPr/>
          </a:p>
          <a:p>
            <a:pPr marL="0" lvl="0" indent="0" algn="l" rtl="0">
              <a:spcBef>
                <a:spcPts val="0"/>
              </a:spcBef>
              <a:spcAft>
                <a:spcPts val="0"/>
              </a:spcAft>
              <a:buNone/>
            </a:pPr>
            <a:r>
              <a:rPr lang="en"/>
              <a:t>How to convince devs:</a:t>
            </a:r>
            <a:endParaRPr/>
          </a:p>
          <a:p>
            <a:pPr marL="457200" lvl="0" indent="-298450" algn="l" rtl="0">
              <a:spcBef>
                <a:spcPts val="0"/>
              </a:spcBef>
              <a:spcAft>
                <a:spcPts val="0"/>
              </a:spcAft>
              <a:buSzPts val="1100"/>
              <a:buAutoNum type="arabicPeriod"/>
            </a:pPr>
            <a:r>
              <a:rPr lang="en"/>
              <a:t>Before they get git access</a:t>
            </a:r>
            <a:endParaRPr/>
          </a:p>
          <a:p>
            <a:pPr marL="457200" lvl="0" indent="-298450" algn="l" rtl="0">
              <a:spcBef>
                <a:spcPts val="0"/>
              </a:spcBef>
              <a:spcAft>
                <a:spcPts val="0"/>
              </a:spcAft>
              <a:buSzPts val="1100"/>
              <a:buAutoNum type="arabicPeriod"/>
            </a:pPr>
            <a:r>
              <a:rPr lang="en"/>
              <a:t>During PRs</a:t>
            </a:r>
            <a:endParaRPr/>
          </a:p>
          <a:p>
            <a:pPr marL="457200" lvl="0" indent="-298450" algn="l" rtl="0">
              <a:spcBef>
                <a:spcPts val="0"/>
              </a:spcBef>
              <a:spcAft>
                <a:spcPts val="0"/>
              </a:spcAft>
              <a:buSzPts val="1100"/>
              <a:buAutoNum type="arabicPeriod"/>
            </a:pPr>
            <a:r>
              <a:rPr lang="en"/>
              <a:t>Bad idea in the IDE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e175bd366_0_19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5e175bd366_0_1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Format of the code </a:t>
            </a:r>
            <a:r>
              <a:rPr lang="en" sz="1050">
                <a:solidFill>
                  <a:srgbClr val="D4D4D4"/>
                </a:solidFill>
                <a:latin typeface="Courier New"/>
                <a:ea typeface="Courier New"/>
                <a:cs typeface="Courier New"/>
                <a:sym typeface="Courier New"/>
              </a:rPr>
              <a:t>  {</a:t>
            </a:r>
            <a:endParaRPr sz="105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r>
              <a:rPr lang="en" sz="1050">
                <a:solidFill>
                  <a:srgbClr val="9CDCFE"/>
                </a:solidFill>
                <a:latin typeface="Courier New"/>
                <a:ea typeface="Courier New"/>
                <a:cs typeface="Courier New"/>
                <a:sym typeface="Courier New"/>
              </a:rPr>
              <a:t>"name"</a:t>
            </a:r>
            <a:r>
              <a:rPr lang="en" sz="1050">
                <a:solidFill>
                  <a:srgbClr val="D4D4D4"/>
                </a:solidFill>
                <a:latin typeface="Courier New"/>
                <a:ea typeface="Courier New"/>
                <a:cs typeface="Courier New"/>
                <a:sym typeface="Courier New"/>
              </a:rPr>
              <a:t>: </a:t>
            </a:r>
            <a:r>
              <a:rPr lang="en" sz="1050">
                <a:solidFill>
                  <a:srgbClr val="CE9178"/>
                </a:solidFill>
                <a:latin typeface="Courier New"/>
                <a:ea typeface="Courier New"/>
                <a:cs typeface="Courier New"/>
                <a:sym typeface="Courier New"/>
              </a:rPr>
              <a:t>"Possible regex denial of service attack"</a:t>
            </a:r>
            <a:r>
              <a:rPr lang="en" sz="1050">
                <a:solidFill>
                  <a:srgbClr val="D4D4D4"/>
                </a:solidFill>
                <a:latin typeface="Courier New"/>
                <a:ea typeface="Courier New"/>
                <a:cs typeface="Courier New"/>
                <a:sym typeface="Courier New"/>
              </a:rPr>
              <a:t>,</a:t>
            </a:r>
            <a:endParaRPr sz="105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r>
              <a:rPr lang="en" sz="1050">
                <a:solidFill>
                  <a:srgbClr val="9CDCFE"/>
                </a:solidFill>
                <a:latin typeface="Courier New"/>
                <a:ea typeface="Courier New"/>
                <a:cs typeface="Courier New"/>
                <a:sym typeface="Courier New"/>
              </a:rPr>
              <a:t>"id"</a:t>
            </a:r>
            <a:r>
              <a:rPr lang="en" sz="1050">
                <a:solidFill>
                  <a:srgbClr val="D4D4D4"/>
                </a:solidFill>
                <a:latin typeface="Courier New"/>
                <a:ea typeface="Courier New"/>
                <a:cs typeface="Courier New"/>
                <a:sym typeface="Courier New"/>
              </a:rPr>
              <a:t>: </a:t>
            </a:r>
            <a:r>
              <a:rPr lang="en" sz="1050">
                <a:solidFill>
                  <a:srgbClr val="CE9178"/>
                </a:solidFill>
                <a:latin typeface="Courier New"/>
                <a:ea typeface="Courier New"/>
                <a:cs typeface="Courier New"/>
                <a:sym typeface="Courier New"/>
              </a:rPr>
              <a:t>"REDOS_1"</a:t>
            </a:r>
            <a:r>
              <a:rPr lang="en" sz="1050">
                <a:solidFill>
                  <a:srgbClr val="D4D4D4"/>
                </a:solidFill>
                <a:latin typeface="Courier New"/>
                <a:ea typeface="Courier New"/>
                <a:cs typeface="Courier New"/>
                <a:sym typeface="Courier New"/>
              </a:rPr>
              <a:t>,</a:t>
            </a:r>
            <a:endParaRPr sz="105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r>
              <a:rPr lang="en" sz="1050">
                <a:solidFill>
                  <a:srgbClr val="9CDCFE"/>
                </a:solidFill>
                <a:latin typeface="Courier New"/>
                <a:ea typeface="Courier New"/>
                <a:cs typeface="Courier New"/>
                <a:sym typeface="Courier New"/>
              </a:rPr>
              <a:t>"description"</a:t>
            </a:r>
            <a:r>
              <a:rPr lang="en" sz="1050">
                <a:solidFill>
                  <a:srgbClr val="D4D4D4"/>
                </a:solidFill>
                <a:latin typeface="Courier New"/>
                <a:ea typeface="Courier New"/>
                <a:cs typeface="Courier New"/>
                <a:sym typeface="Courier New"/>
              </a:rPr>
              <a:t>: </a:t>
            </a:r>
            <a:r>
              <a:rPr lang="en" sz="1050">
                <a:solidFill>
                  <a:srgbClr val="CE9178"/>
                </a:solidFill>
                <a:latin typeface="Courier New"/>
                <a:ea typeface="Courier New"/>
                <a:cs typeface="Courier New"/>
                <a:sym typeface="Courier New"/>
              </a:rPr>
              <a:t>"It is possible to perform a regex denial of service attack with the standard .Net regex library. "</a:t>
            </a:r>
            <a:r>
              <a:rPr lang="en" sz="1050">
                <a:solidFill>
                  <a:srgbClr val="D4D4D4"/>
                </a:solidFill>
                <a:latin typeface="Courier New"/>
                <a:ea typeface="Courier New"/>
                <a:cs typeface="Courier New"/>
                <a:sym typeface="Courier New"/>
              </a:rPr>
              <a:t>,</a:t>
            </a:r>
            <a:endParaRPr sz="105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r>
              <a:rPr lang="en" sz="1050">
                <a:solidFill>
                  <a:srgbClr val="9CDCFE"/>
                </a:solidFill>
                <a:latin typeface="Courier New"/>
                <a:ea typeface="Courier New"/>
                <a:cs typeface="Courier New"/>
                <a:sym typeface="Courier New"/>
              </a:rPr>
              <a:t>"recommendation"</a:t>
            </a:r>
            <a:r>
              <a:rPr lang="en" sz="1050">
                <a:solidFill>
                  <a:srgbClr val="D4D4D4"/>
                </a:solidFill>
                <a:latin typeface="Courier New"/>
                <a:ea typeface="Courier New"/>
                <a:cs typeface="Courier New"/>
                <a:sym typeface="Courier New"/>
              </a:rPr>
              <a:t>: </a:t>
            </a:r>
            <a:r>
              <a:rPr lang="en" sz="1050">
                <a:solidFill>
                  <a:srgbClr val="CE9178"/>
                </a:solidFill>
                <a:latin typeface="Courier New"/>
                <a:ea typeface="Courier New"/>
                <a:cs typeface="Courier New"/>
                <a:sym typeface="Courier New"/>
              </a:rPr>
              <a:t>"Please use MySafeRegex class to generate this"</a:t>
            </a:r>
            <a:r>
              <a:rPr lang="en" sz="1050">
                <a:solidFill>
                  <a:srgbClr val="D4D4D4"/>
                </a:solidFill>
                <a:latin typeface="Courier New"/>
                <a:ea typeface="Courier New"/>
                <a:cs typeface="Courier New"/>
                <a:sym typeface="Courier New"/>
              </a:rPr>
              <a:t>,</a:t>
            </a:r>
            <a:endParaRPr sz="105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r>
              <a:rPr lang="en" sz="1050">
                <a:solidFill>
                  <a:srgbClr val="9CDCFE"/>
                </a:solidFill>
                <a:latin typeface="Courier New"/>
                <a:ea typeface="Courier New"/>
                <a:cs typeface="Courier New"/>
                <a:sym typeface="Courier New"/>
              </a:rPr>
              <a:t>"applies_to"</a:t>
            </a:r>
            <a:r>
              <a:rPr lang="en" sz="1050">
                <a:solidFill>
                  <a:srgbClr val="D4D4D4"/>
                </a:solidFill>
                <a:latin typeface="Courier New"/>
                <a:ea typeface="Courier New"/>
                <a:cs typeface="Courier New"/>
                <a:sym typeface="Courier New"/>
              </a:rPr>
              <a:t>: [</a:t>
            </a:r>
            <a:endParaRPr sz="105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r>
              <a:rPr lang="en" sz="1050">
                <a:solidFill>
                  <a:srgbClr val="CE9178"/>
                </a:solidFill>
                <a:latin typeface="Courier New"/>
                <a:ea typeface="Courier New"/>
                <a:cs typeface="Courier New"/>
                <a:sym typeface="Courier New"/>
              </a:rPr>
              <a:t>"csharp"</a:t>
            </a:r>
            <a:endParaRPr sz="1050">
              <a:solidFill>
                <a:srgbClr val="CE9178"/>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endParaRPr sz="105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r>
              <a:rPr lang="en" sz="1050">
                <a:solidFill>
                  <a:srgbClr val="9CDCFE"/>
                </a:solidFill>
                <a:latin typeface="Courier New"/>
                <a:ea typeface="Courier New"/>
                <a:cs typeface="Courier New"/>
                <a:sym typeface="Courier New"/>
              </a:rPr>
              <a:t>"severity"</a:t>
            </a:r>
            <a:r>
              <a:rPr lang="en" sz="1050">
                <a:solidFill>
                  <a:srgbClr val="D4D4D4"/>
                </a:solidFill>
                <a:latin typeface="Courier New"/>
                <a:ea typeface="Courier New"/>
                <a:cs typeface="Courier New"/>
                <a:sym typeface="Courier New"/>
              </a:rPr>
              <a:t>: </a:t>
            </a:r>
            <a:r>
              <a:rPr lang="en" sz="1050">
                <a:solidFill>
                  <a:srgbClr val="CE9178"/>
                </a:solidFill>
                <a:latin typeface="Courier New"/>
                <a:ea typeface="Courier New"/>
                <a:cs typeface="Courier New"/>
                <a:sym typeface="Courier New"/>
              </a:rPr>
              <a:t>"important"</a:t>
            </a:r>
            <a:r>
              <a:rPr lang="en" sz="1050">
                <a:solidFill>
                  <a:srgbClr val="D4D4D4"/>
                </a:solidFill>
                <a:latin typeface="Courier New"/>
                <a:ea typeface="Courier New"/>
                <a:cs typeface="Courier New"/>
                <a:sym typeface="Courier New"/>
              </a:rPr>
              <a:t>,</a:t>
            </a:r>
            <a:endParaRPr sz="105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r>
              <a:rPr lang="en" sz="1050">
                <a:solidFill>
                  <a:srgbClr val="9CDCFE"/>
                </a:solidFill>
                <a:latin typeface="Courier New"/>
                <a:ea typeface="Courier New"/>
                <a:cs typeface="Courier New"/>
                <a:sym typeface="Courier New"/>
              </a:rPr>
              <a:t>"patterns"</a:t>
            </a:r>
            <a:r>
              <a:rPr lang="en" sz="1050">
                <a:solidFill>
                  <a:srgbClr val="D4D4D4"/>
                </a:solidFill>
                <a:latin typeface="Courier New"/>
                <a:ea typeface="Courier New"/>
                <a:cs typeface="Courier New"/>
                <a:sym typeface="Courier New"/>
              </a:rPr>
              <a:t>: [</a:t>
            </a:r>
            <a:endParaRPr sz="105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endParaRPr sz="105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r>
              <a:rPr lang="en" sz="1050">
                <a:solidFill>
                  <a:srgbClr val="9CDCFE"/>
                </a:solidFill>
                <a:latin typeface="Courier New"/>
                <a:ea typeface="Courier New"/>
                <a:cs typeface="Courier New"/>
                <a:sym typeface="Courier New"/>
              </a:rPr>
              <a:t>"pattern"</a:t>
            </a:r>
            <a:r>
              <a:rPr lang="en" sz="1050">
                <a:solidFill>
                  <a:srgbClr val="D4D4D4"/>
                </a:solidFill>
                <a:latin typeface="Courier New"/>
                <a:ea typeface="Courier New"/>
                <a:cs typeface="Courier New"/>
                <a:sym typeface="Courier New"/>
              </a:rPr>
              <a:t>: </a:t>
            </a:r>
            <a:r>
              <a:rPr lang="en" sz="1050">
                <a:solidFill>
                  <a:srgbClr val="CE9178"/>
                </a:solidFill>
                <a:latin typeface="Courier New"/>
                <a:ea typeface="Courier New"/>
                <a:cs typeface="Courier New"/>
                <a:sym typeface="Courier New"/>
              </a:rPr>
              <a:t>"new Regex</a:t>
            </a:r>
            <a:r>
              <a:rPr lang="en" sz="1050">
                <a:solidFill>
                  <a:srgbClr val="D7BA7D"/>
                </a:solidFill>
                <a:latin typeface="Courier New"/>
                <a:ea typeface="Courier New"/>
                <a:cs typeface="Courier New"/>
                <a:sym typeface="Courier New"/>
              </a:rPr>
              <a:t>\\</a:t>
            </a:r>
            <a:r>
              <a:rPr lang="en" sz="1050">
                <a:solidFill>
                  <a:srgbClr val="CE9178"/>
                </a:solidFill>
                <a:latin typeface="Courier New"/>
                <a:ea typeface="Courier New"/>
                <a:cs typeface="Courier New"/>
                <a:sym typeface="Courier New"/>
              </a:rPr>
              <a:t>("</a:t>
            </a:r>
            <a:r>
              <a:rPr lang="en" sz="1050">
                <a:solidFill>
                  <a:srgbClr val="D4D4D4"/>
                </a:solidFill>
                <a:latin typeface="Courier New"/>
                <a:ea typeface="Courier New"/>
                <a:cs typeface="Courier New"/>
                <a:sym typeface="Courier New"/>
              </a:rPr>
              <a:t>,</a:t>
            </a:r>
            <a:endParaRPr sz="105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r>
              <a:rPr lang="en" sz="1050">
                <a:solidFill>
                  <a:srgbClr val="9CDCFE"/>
                </a:solidFill>
                <a:latin typeface="Courier New"/>
                <a:ea typeface="Courier New"/>
                <a:cs typeface="Courier New"/>
                <a:sym typeface="Courier New"/>
              </a:rPr>
              <a:t>"type"</a:t>
            </a:r>
            <a:r>
              <a:rPr lang="en" sz="1050">
                <a:solidFill>
                  <a:srgbClr val="D4D4D4"/>
                </a:solidFill>
                <a:latin typeface="Courier New"/>
                <a:ea typeface="Courier New"/>
                <a:cs typeface="Courier New"/>
                <a:sym typeface="Courier New"/>
              </a:rPr>
              <a:t>: </a:t>
            </a:r>
            <a:r>
              <a:rPr lang="en" sz="1050">
                <a:solidFill>
                  <a:srgbClr val="CE9178"/>
                </a:solidFill>
                <a:latin typeface="Courier New"/>
                <a:ea typeface="Courier New"/>
                <a:cs typeface="Courier New"/>
                <a:sym typeface="Courier New"/>
              </a:rPr>
              <a:t>"regex-word"</a:t>
            </a:r>
            <a:r>
              <a:rPr lang="en" sz="1050">
                <a:solidFill>
                  <a:srgbClr val="D4D4D4"/>
                </a:solidFill>
                <a:latin typeface="Courier New"/>
                <a:ea typeface="Courier New"/>
                <a:cs typeface="Courier New"/>
                <a:sym typeface="Courier New"/>
              </a:rPr>
              <a:t>,</a:t>
            </a:r>
            <a:endParaRPr sz="105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r>
              <a:rPr lang="en" sz="1050">
                <a:solidFill>
                  <a:srgbClr val="9CDCFE"/>
                </a:solidFill>
                <a:latin typeface="Courier New"/>
                <a:ea typeface="Courier New"/>
                <a:cs typeface="Courier New"/>
                <a:sym typeface="Courier New"/>
              </a:rPr>
              <a:t>"scopes"</a:t>
            </a:r>
            <a:r>
              <a:rPr lang="en" sz="1050">
                <a:solidFill>
                  <a:srgbClr val="D4D4D4"/>
                </a:solidFill>
                <a:latin typeface="Courier New"/>
                <a:ea typeface="Courier New"/>
                <a:cs typeface="Courier New"/>
                <a:sym typeface="Courier New"/>
              </a:rPr>
              <a:t>: [</a:t>
            </a:r>
            <a:endParaRPr sz="105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r>
              <a:rPr lang="en" sz="1050">
                <a:solidFill>
                  <a:srgbClr val="CE9178"/>
                </a:solidFill>
                <a:latin typeface="Courier New"/>
                <a:ea typeface="Courier New"/>
                <a:cs typeface="Courier New"/>
                <a:sym typeface="Courier New"/>
              </a:rPr>
              <a:t>"code"</a:t>
            </a:r>
            <a:endParaRPr sz="1050">
              <a:solidFill>
                <a:srgbClr val="CE9178"/>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endParaRPr sz="105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endParaRPr sz="105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endParaRPr sz="105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r>
              <a:rPr lang="en" sz="1050">
                <a:solidFill>
                  <a:srgbClr val="9CDCFE"/>
                </a:solidFill>
                <a:latin typeface="Courier New"/>
                <a:ea typeface="Courier New"/>
                <a:cs typeface="Courier New"/>
                <a:sym typeface="Courier New"/>
              </a:rPr>
              <a:t>"conditions"</a:t>
            </a:r>
            <a:r>
              <a:rPr lang="en" sz="1050">
                <a:solidFill>
                  <a:srgbClr val="D4D4D4"/>
                </a:solidFill>
                <a:latin typeface="Courier New"/>
                <a:ea typeface="Courier New"/>
                <a:cs typeface="Courier New"/>
                <a:sym typeface="Courier New"/>
              </a:rPr>
              <a:t>: [</a:t>
            </a:r>
            <a:endParaRPr sz="105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endParaRPr sz="105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r>
              <a:rPr lang="en" sz="1050">
                <a:solidFill>
                  <a:srgbClr val="9CDCFE"/>
                </a:solidFill>
                <a:latin typeface="Courier New"/>
                <a:ea typeface="Courier New"/>
                <a:cs typeface="Courier New"/>
                <a:sym typeface="Courier New"/>
              </a:rPr>
              <a:t>"pattern"</a:t>
            </a:r>
            <a:r>
              <a:rPr lang="en" sz="1050">
                <a:solidFill>
                  <a:srgbClr val="D4D4D4"/>
                </a:solidFill>
                <a:latin typeface="Courier New"/>
                <a:ea typeface="Courier New"/>
                <a:cs typeface="Courier New"/>
                <a:sym typeface="Courier New"/>
              </a:rPr>
              <a:t>: {</a:t>
            </a:r>
            <a:endParaRPr sz="105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r>
              <a:rPr lang="en" sz="1050">
                <a:solidFill>
                  <a:srgbClr val="9CDCFE"/>
                </a:solidFill>
                <a:latin typeface="Courier New"/>
                <a:ea typeface="Courier New"/>
                <a:cs typeface="Courier New"/>
                <a:sym typeface="Courier New"/>
              </a:rPr>
              <a:t>"pattern"</a:t>
            </a:r>
            <a:r>
              <a:rPr lang="en" sz="1050">
                <a:solidFill>
                  <a:srgbClr val="D4D4D4"/>
                </a:solidFill>
                <a:latin typeface="Courier New"/>
                <a:ea typeface="Courier New"/>
                <a:cs typeface="Courier New"/>
                <a:sym typeface="Courier New"/>
              </a:rPr>
              <a:t>: </a:t>
            </a:r>
            <a:r>
              <a:rPr lang="en" sz="1050">
                <a:solidFill>
                  <a:srgbClr val="CE9178"/>
                </a:solidFill>
                <a:latin typeface="Courier New"/>
                <a:ea typeface="Courier New"/>
                <a:cs typeface="Courier New"/>
                <a:sym typeface="Courier New"/>
              </a:rPr>
              <a:t>"new MySafeRegex</a:t>
            </a:r>
            <a:r>
              <a:rPr lang="en" sz="1050">
                <a:solidFill>
                  <a:srgbClr val="D7BA7D"/>
                </a:solidFill>
                <a:latin typeface="Courier New"/>
                <a:ea typeface="Courier New"/>
                <a:cs typeface="Courier New"/>
                <a:sym typeface="Courier New"/>
              </a:rPr>
              <a:t>\\</a:t>
            </a:r>
            <a:r>
              <a:rPr lang="en" sz="1050">
                <a:solidFill>
                  <a:srgbClr val="CE9178"/>
                </a:solidFill>
                <a:latin typeface="Courier New"/>
                <a:ea typeface="Courier New"/>
                <a:cs typeface="Courier New"/>
                <a:sym typeface="Courier New"/>
              </a:rPr>
              <a:t>("</a:t>
            </a:r>
            <a:r>
              <a:rPr lang="en" sz="1050">
                <a:solidFill>
                  <a:srgbClr val="D4D4D4"/>
                </a:solidFill>
                <a:latin typeface="Courier New"/>
                <a:ea typeface="Courier New"/>
                <a:cs typeface="Courier New"/>
                <a:sym typeface="Courier New"/>
              </a:rPr>
              <a:t>,</a:t>
            </a:r>
            <a:endParaRPr sz="105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r>
              <a:rPr lang="en" sz="1050">
                <a:solidFill>
                  <a:srgbClr val="9CDCFE"/>
                </a:solidFill>
                <a:latin typeface="Courier New"/>
                <a:ea typeface="Courier New"/>
                <a:cs typeface="Courier New"/>
                <a:sym typeface="Courier New"/>
              </a:rPr>
              <a:t>"type"</a:t>
            </a:r>
            <a:r>
              <a:rPr lang="en" sz="1050">
                <a:solidFill>
                  <a:srgbClr val="D4D4D4"/>
                </a:solidFill>
                <a:latin typeface="Courier New"/>
                <a:ea typeface="Courier New"/>
                <a:cs typeface="Courier New"/>
                <a:sym typeface="Courier New"/>
              </a:rPr>
              <a:t>: </a:t>
            </a:r>
            <a:r>
              <a:rPr lang="en" sz="1050">
                <a:solidFill>
                  <a:srgbClr val="CE9178"/>
                </a:solidFill>
                <a:latin typeface="Courier New"/>
                <a:ea typeface="Courier New"/>
                <a:cs typeface="Courier New"/>
                <a:sym typeface="Courier New"/>
              </a:rPr>
              <a:t>"regex-word"</a:t>
            </a:r>
            <a:r>
              <a:rPr lang="en" sz="1050">
                <a:solidFill>
                  <a:srgbClr val="D4D4D4"/>
                </a:solidFill>
                <a:latin typeface="Courier New"/>
                <a:ea typeface="Courier New"/>
                <a:cs typeface="Courier New"/>
                <a:sym typeface="Courier New"/>
              </a:rPr>
              <a:t>,</a:t>
            </a:r>
            <a:endParaRPr sz="105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r>
              <a:rPr lang="en" sz="1050">
                <a:solidFill>
                  <a:srgbClr val="9CDCFE"/>
                </a:solidFill>
                <a:latin typeface="Courier New"/>
                <a:ea typeface="Courier New"/>
                <a:cs typeface="Courier New"/>
                <a:sym typeface="Courier New"/>
              </a:rPr>
              <a:t>"scopes"</a:t>
            </a:r>
            <a:r>
              <a:rPr lang="en" sz="1050">
                <a:solidFill>
                  <a:srgbClr val="D4D4D4"/>
                </a:solidFill>
                <a:latin typeface="Courier New"/>
                <a:ea typeface="Courier New"/>
                <a:cs typeface="Courier New"/>
                <a:sym typeface="Courier New"/>
              </a:rPr>
              <a:t>: [</a:t>
            </a:r>
            <a:endParaRPr sz="105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r>
              <a:rPr lang="en" sz="1050">
                <a:solidFill>
                  <a:srgbClr val="CE9178"/>
                </a:solidFill>
                <a:latin typeface="Courier New"/>
                <a:ea typeface="Courier New"/>
                <a:cs typeface="Courier New"/>
                <a:sym typeface="Courier New"/>
              </a:rPr>
              <a:t>"code"</a:t>
            </a:r>
            <a:endParaRPr sz="1050">
              <a:solidFill>
                <a:srgbClr val="CE9178"/>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endParaRPr sz="105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endParaRPr sz="105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r>
              <a:rPr lang="en" sz="1050">
                <a:solidFill>
                  <a:srgbClr val="9CDCFE"/>
                </a:solidFill>
                <a:latin typeface="Courier New"/>
                <a:ea typeface="Courier New"/>
                <a:cs typeface="Courier New"/>
                <a:sym typeface="Courier New"/>
              </a:rPr>
              <a:t>"search_in"</a:t>
            </a:r>
            <a:r>
              <a:rPr lang="en" sz="1050">
                <a:solidFill>
                  <a:srgbClr val="D4D4D4"/>
                </a:solidFill>
                <a:latin typeface="Courier New"/>
                <a:ea typeface="Courier New"/>
                <a:cs typeface="Courier New"/>
                <a:sym typeface="Courier New"/>
              </a:rPr>
              <a:t>: </a:t>
            </a:r>
            <a:r>
              <a:rPr lang="en" sz="1050">
                <a:solidFill>
                  <a:srgbClr val="CE9178"/>
                </a:solidFill>
                <a:latin typeface="Courier New"/>
                <a:ea typeface="Courier New"/>
                <a:cs typeface="Courier New"/>
                <a:sym typeface="Courier New"/>
              </a:rPr>
              <a:t>"finding-only"</a:t>
            </a:r>
            <a:r>
              <a:rPr lang="en" sz="1050">
                <a:solidFill>
                  <a:srgbClr val="D4D4D4"/>
                </a:solidFill>
                <a:latin typeface="Courier New"/>
                <a:ea typeface="Courier New"/>
                <a:cs typeface="Courier New"/>
                <a:sym typeface="Courier New"/>
              </a:rPr>
              <a:t>,</a:t>
            </a:r>
            <a:endParaRPr sz="105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r>
              <a:rPr lang="en" sz="1050">
                <a:solidFill>
                  <a:srgbClr val="9CDCFE"/>
                </a:solidFill>
                <a:latin typeface="Courier New"/>
                <a:ea typeface="Courier New"/>
                <a:cs typeface="Courier New"/>
                <a:sym typeface="Courier New"/>
              </a:rPr>
              <a:t>"negate_finding"</a:t>
            </a:r>
            <a:r>
              <a:rPr lang="en" sz="1050">
                <a:solidFill>
                  <a:srgbClr val="D4D4D4"/>
                </a:solidFill>
                <a:latin typeface="Courier New"/>
                <a:ea typeface="Courier New"/>
                <a:cs typeface="Courier New"/>
                <a:sym typeface="Courier New"/>
              </a:rPr>
              <a:t>: </a:t>
            </a:r>
            <a:r>
              <a:rPr lang="en" sz="1050">
                <a:solidFill>
                  <a:srgbClr val="569CD6"/>
                </a:solidFill>
                <a:latin typeface="Courier New"/>
                <a:ea typeface="Courier New"/>
                <a:cs typeface="Courier New"/>
                <a:sym typeface="Courier New"/>
              </a:rPr>
              <a:t>true</a:t>
            </a:r>
            <a:endParaRPr sz="1050">
              <a:solidFill>
                <a:srgbClr val="569CD6"/>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endParaRPr sz="105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endParaRPr sz="105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Font typeface="Arial"/>
              <a:buNone/>
            </a:pPr>
            <a:r>
              <a:rPr lang="en" sz="1050">
                <a:solidFill>
                  <a:srgbClr val="D4D4D4"/>
                </a:solidFill>
                <a:latin typeface="Courier New"/>
                <a:ea typeface="Courier New"/>
                <a:cs typeface="Courier New"/>
                <a:sym typeface="Courier New"/>
              </a:rPr>
              <a:t>   },</a:t>
            </a:r>
            <a:endParaRPr sz="1050">
              <a:solidFill>
                <a:srgbClr val="D4D4D4"/>
              </a:solidFill>
              <a:latin typeface="Courier New"/>
              <a:ea typeface="Courier New"/>
              <a:cs typeface="Courier New"/>
              <a:sym typeface="Courier New"/>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e175bd366_0_19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e175bd366_0_19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5e06982875_2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5e06982875_2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Gist of what we are doing</a:t>
            </a:r>
            <a:endParaRPr/>
          </a:p>
          <a:p>
            <a:pPr marL="457200" lvl="0" indent="-298450" algn="l" rtl="0">
              <a:spcBef>
                <a:spcPts val="0"/>
              </a:spcBef>
              <a:spcAft>
                <a:spcPts val="0"/>
              </a:spcAft>
              <a:buSzPts val="1100"/>
              <a:buAutoNum type="arabicPeriod"/>
            </a:pPr>
            <a:r>
              <a:rPr lang="en"/>
              <a:t>Bad pattern </a:t>
            </a:r>
            <a:endParaRPr/>
          </a:p>
          <a:p>
            <a:pPr marL="457200" lvl="0" indent="-298450" algn="l" rtl="0">
              <a:spcBef>
                <a:spcPts val="0"/>
              </a:spcBef>
              <a:spcAft>
                <a:spcPts val="0"/>
              </a:spcAft>
              <a:buSzPts val="1100"/>
              <a:buAutoNum type="arabicPeriod"/>
            </a:pPr>
            <a:r>
              <a:rPr lang="en"/>
              <a:t>Make it safe by default</a:t>
            </a:r>
            <a:endParaRPr/>
          </a:p>
          <a:p>
            <a:pPr marL="457200" lvl="0" indent="-298450" algn="l" rtl="0">
              <a:spcBef>
                <a:spcPts val="0"/>
              </a:spcBef>
              <a:spcAft>
                <a:spcPts val="0"/>
              </a:spcAft>
              <a:buSzPts val="1100"/>
              <a:buAutoNum type="arabicPeriod"/>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e06982875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e0698287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5e175bd366_0_1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5e175bd366_0_19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e175bd366_0_19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5e175bd366_0_1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5e175bd366_0_19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5e175bd366_0_1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that you didn’t need exceptions in this one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5e175bd366_0_2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5e175bd366_0_2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Gist of what we are doing</a:t>
            </a:r>
            <a:endParaRPr/>
          </a:p>
          <a:p>
            <a:pPr marL="457200" lvl="0" indent="-298450" algn="l" rtl="0">
              <a:spcBef>
                <a:spcPts val="0"/>
              </a:spcBef>
              <a:spcAft>
                <a:spcPts val="0"/>
              </a:spcAft>
              <a:buSzPts val="1100"/>
              <a:buAutoNum type="arabicPeriod"/>
            </a:pPr>
            <a:r>
              <a:rPr lang="en"/>
              <a:t>Bad pattern </a:t>
            </a:r>
            <a:endParaRPr/>
          </a:p>
          <a:p>
            <a:pPr marL="457200" lvl="0" indent="-298450" algn="l" rtl="0">
              <a:spcBef>
                <a:spcPts val="0"/>
              </a:spcBef>
              <a:spcAft>
                <a:spcPts val="0"/>
              </a:spcAft>
              <a:buSzPts val="1100"/>
              <a:buAutoNum type="arabicPeriod"/>
            </a:pPr>
            <a:r>
              <a:rPr lang="en"/>
              <a:t>Make it safe by default</a:t>
            </a:r>
            <a:endParaRPr/>
          </a:p>
          <a:p>
            <a:pPr marL="457200" lvl="0" indent="-298450" algn="l" rtl="0">
              <a:spcBef>
                <a:spcPts val="0"/>
              </a:spcBef>
              <a:spcAft>
                <a:spcPts val="0"/>
              </a:spcAft>
              <a:buSzPts val="1100"/>
              <a:buAutoNum type="arabicPeriod"/>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5e06982875_2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5e06982875_2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Mysafewebsitexcom.evilwebsite.com would match</a:t>
            </a:r>
            <a:endParaRPr/>
          </a:p>
          <a:p>
            <a:pPr marL="0" lvl="0" indent="0" algn="l" rtl="0">
              <a:spcBef>
                <a:spcPts val="0"/>
              </a:spcBef>
              <a:spcAft>
                <a:spcPts val="0"/>
              </a:spcAft>
              <a:buNone/>
            </a:pPr>
            <a:r>
              <a:rPr lang="en"/>
              <a:t>evilwebsite.com?foo=mysafewebsitexcom would match</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5e175bd366_0_20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5e175bd366_0_20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5e175bd366_0_2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5e175bd366_0_2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5e175bd366_0_20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5e175bd366_0_20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Removw file write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5e06982875_2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5e06982875_2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5e06982875_2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5e06982875_2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e0698287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e0698287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May add filter?</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5e06982875_2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5e06982875_2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e0698287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e0698287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Is repeating bad?</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e06982875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e06982875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e06982875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e0698287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Simple as possible to get it running</a:t>
            </a:r>
            <a:endParaRPr/>
          </a:p>
          <a:p>
            <a:pPr marL="457200" lvl="0" indent="-298450" algn="l" rtl="0">
              <a:spcBef>
                <a:spcPts val="0"/>
              </a:spcBef>
              <a:spcAft>
                <a:spcPts val="0"/>
              </a:spcAft>
              <a:buSzPts val="1100"/>
              <a:buAutoNum type="arabicPeriod"/>
            </a:pPr>
            <a:r>
              <a:rPr lang="en"/>
              <a:t>Hard to undo bad patterns</a:t>
            </a:r>
            <a:endParaRPr/>
          </a:p>
          <a:p>
            <a:pPr marL="457200" lvl="0" indent="-298450" algn="l" rtl="0">
              <a:spcBef>
                <a:spcPts val="0"/>
              </a:spcBef>
              <a:spcAft>
                <a:spcPts val="0"/>
              </a:spcAft>
              <a:buSzPts val="1100"/>
              <a:buAutoNum type="arabicPeriod"/>
            </a:pPr>
            <a:r>
              <a:rPr lang="en"/>
              <a:t>The default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e0698287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e0698287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Angular does it too!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e0698287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e0698287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DTD = document type definitions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e06982875_2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e06982875_2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BDF68E2-58F2-4D09-BE8B-E3BD06533059}" type="datetimeFigureOut">
              <a:rPr lang="en-US" smtClean="0"/>
              <a:t>10/10/2019</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96611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23228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55282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What">
  <p:cSld name="Wha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53" name="Google Shape;53;p1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772610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rtl="0"/>
            <a:fld id="{00000000-1234-1234-1234-123412341234}" type="slidenum">
              <a:rPr lang="en" smtClean="0"/>
              <a:pPr algn="r" rtl="0"/>
              <a:t>‹#›</a:t>
            </a:fld>
            <a:endParaRPr lang="en"/>
          </a:p>
        </p:txBody>
      </p:sp>
    </p:spTree>
    <p:extLst>
      <p:ext uri="{BB962C8B-B14F-4D97-AF65-F5344CB8AC3E}">
        <p14:creationId xmlns:p14="http://schemas.microsoft.com/office/powerpoint/2010/main" val="1509619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light">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lstStyle/>
          <a:p>
            <a:pPr lvl="0">
              <a:defRPr sz="1800" b="0">
                <a:solidFill>
                  <a:srgbClr val="000000"/>
                </a:solidFill>
              </a:defRPr>
            </a:pPr>
            <a:r>
              <a:rPr lang="en-US" sz="3300" b="1">
                <a:solidFill>
                  <a:srgbClr val="47B8D3"/>
                </a:solidFill>
              </a:rPr>
              <a:t>Click to edit Master title style</a:t>
            </a:r>
            <a:endParaRPr sz="3300" b="1">
              <a:solidFill>
                <a:srgbClr val="47B8D3"/>
              </a:solidFill>
            </a:endParaRPr>
          </a:p>
        </p:txBody>
      </p:sp>
      <p:sp>
        <p:nvSpPr>
          <p:cNvPr id="15" name="Shape 15"/>
          <p:cNvSpPr>
            <a:spLocks noGrp="1"/>
          </p:cNvSpPr>
          <p:nvPr>
            <p:ph type="body" idx="1"/>
          </p:nvPr>
        </p:nvSpPr>
        <p:spPr>
          <a:prstGeom prst="rect">
            <a:avLst/>
          </a:prstGeom>
        </p:spPr>
        <p:txBody>
          <a:bodyPr/>
          <a:lstStyle/>
          <a:p>
            <a:pPr lvl="0">
              <a:defRPr sz="1800">
                <a:solidFill>
                  <a:srgbClr val="000000"/>
                </a:solidFill>
              </a:defRPr>
            </a:pPr>
            <a:r>
              <a:rPr lang="en-US" sz="2800">
                <a:solidFill>
                  <a:srgbClr val="3C3C3B"/>
                </a:solidFill>
              </a:rPr>
              <a:t>Click to edit Master text styles</a:t>
            </a:r>
          </a:p>
          <a:p>
            <a:pPr lvl="1">
              <a:defRPr sz="1800">
                <a:solidFill>
                  <a:srgbClr val="000000"/>
                </a:solidFill>
              </a:defRPr>
            </a:pPr>
            <a:r>
              <a:rPr lang="en-US" sz="2800">
                <a:solidFill>
                  <a:srgbClr val="3C3C3B"/>
                </a:solidFill>
              </a:rPr>
              <a:t>Second level</a:t>
            </a:r>
          </a:p>
          <a:p>
            <a:pPr lvl="2">
              <a:defRPr sz="1800">
                <a:solidFill>
                  <a:srgbClr val="000000"/>
                </a:solidFill>
              </a:defRPr>
            </a:pPr>
            <a:r>
              <a:rPr lang="en-US" sz="2800">
                <a:solidFill>
                  <a:srgbClr val="3C3C3B"/>
                </a:solidFill>
              </a:rPr>
              <a:t>Third level</a:t>
            </a:r>
          </a:p>
          <a:p>
            <a:pPr lvl="3">
              <a:defRPr sz="1800">
                <a:solidFill>
                  <a:srgbClr val="000000"/>
                </a:solidFill>
              </a:defRPr>
            </a:pPr>
            <a:r>
              <a:rPr lang="en-US" sz="2800">
                <a:solidFill>
                  <a:srgbClr val="3C3C3B"/>
                </a:solidFill>
              </a:rPr>
              <a:t>Fourth level</a:t>
            </a:r>
          </a:p>
          <a:p>
            <a:pPr lvl="4">
              <a:defRPr sz="1800">
                <a:solidFill>
                  <a:srgbClr val="000000"/>
                </a:solidFill>
              </a:defRPr>
            </a:pPr>
            <a:r>
              <a:rPr lang="en-US" sz="2800">
                <a:solidFill>
                  <a:srgbClr val="3C3C3B"/>
                </a:solidFill>
              </a:rPr>
              <a:t>Fifth level</a:t>
            </a:r>
            <a:endParaRPr sz="2800">
              <a:solidFill>
                <a:srgbClr val="3C3C3B"/>
              </a:solidFill>
            </a:endParaRPr>
          </a:p>
        </p:txBody>
      </p:sp>
    </p:spTree>
    <p:extLst>
      <p:ext uri="{BB962C8B-B14F-4D97-AF65-F5344CB8AC3E}">
        <p14:creationId xmlns:p14="http://schemas.microsoft.com/office/powerpoint/2010/main" val="338159834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rtl="0"/>
            <a:fld id="{00000000-1234-1234-1234-123412341234}" type="slidenum">
              <a:rPr lang="en" smtClean="0"/>
              <a:pPr algn="r" rtl="0"/>
              <a:t>‹#›</a:t>
            </a:fld>
            <a:endParaRPr lang="en"/>
          </a:p>
        </p:txBody>
      </p:sp>
    </p:spTree>
    <p:extLst>
      <p:ext uri="{BB962C8B-B14F-4D97-AF65-F5344CB8AC3E}">
        <p14:creationId xmlns:p14="http://schemas.microsoft.com/office/powerpoint/2010/main" val="2314426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rtl="0"/>
            <a:fld id="{00000000-1234-1234-1234-123412341234}" type="slidenum">
              <a:rPr lang="en" smtClean="0"/>
              <a:pPr algn="r" rtl="0"/>
              <a:t>‹#›</a:t>
            </a:fld>
            <a:endParaRPr lang="en"/>
          </a:p>
        </p:txBody>
      </p:sp>
    </p:spTree>
    <p:extLst>
      <p:ext uri="{BB962C8B-B14F-4D97-AF65-F5344CB8AC3E}">
        <p14:creationId xmlns:p14="http://schemas.microsoft.com/office/powerpoint/2010/main" val="3435053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hank you slide">
    <p:spTree>
      <p:nvGrpSpPr>
        <p:cNvPr id="1" name=""/>
        <p:cNvGrpSpPr/>
        <p:nvPr/>
      </p:nvGrpSpPr>
      <p:grpSpPr>
        <a:xfrm>
          <a:off x="0" y="0"/>
          <a:ext cx="0" cy="0"/>
          <a:chOff x="0" y="0"/>
          <a:chExt cx="0" cy="0"/>
        </a:xfrm>
      </p:grpSpPr>
      <p:sp>
        <p:nvSpPr>
          <p:cNvPr id="23" name="Shape 23"/>
          <p:cNvSpPr>
            <a:spLocks noGrp="1"/>
          </p:cNvSpPr>
          <p:nvPr>
            <p:ph type="title"/>
          </p:nvPr>
        </p:nvSpPr>
        <p:spPr>
          <a:xfrm>
            <a:off x="1981200" y="2158358"/>
            <a:ext cx="8229600" cy="2541284"/>
          </a:xfrm>
          <a:prstGeom prst="rect">
            <a:avLst/>
          </a:prstGeom>
        </p:spPr>
        <p:txBody>
          <a:bodyPr>
            <a:noAutofit/>
          </a:bodyPr>
          <a:lstStyle>
            <a:lvl1pPr algn="ctr">
              <a:lnSpc>
                <a:spcPct val="100000"/>
              </a:lnSpc>
              <a:defRPr sz="4400">
                <a:solidFill>
                  <a:srgbClr val="FFFFFF"/>
                </a:solidFill>
              </a:defRPr>
            </a:lvl1pPr>
          </a:lstStyle>
          <a:p>
            <a:pPr lvl="0">
              <a:defRPr sz="1800" b="0">
                <a:solidFill>
                  <a:srgbClr val="000000"/>
                </a:solidFill>
              </a:defRPr>
            </a:pPr>
            <a:r>
              <a:rPr lang="en-US" sz="4400" b="1">
                <a:solidFill>
                  <a:srgbClr val="FFFFFF"/>
                </a:solidFill>
              </a:rPr>
              <a:t>Click to edit Master title style</a:t>
            </a:r>
            <a:endParaRPr sz="4400" b="1">
              <a:solidFill>
                <a:srgbClr val="FFFFFF"/>
              </a:solidFill>
            </a:endParaRPr>
          </a:p>
        </p:txBody>
      </p:sp>
    </p:spTree>
    <p:extLst>
      <p:ext uri="{BB962C8B-B14F-4D97-AF65-F5344CB8AC3E}">
        <p14:creationId xmlns:p14="http://schemas.microsoft.com/office/powerpoint/2010/main" val="108686299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396052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68302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23613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624D31-43A5-475A-80CF-332C9F6DCF35}" type="datetimeFigureOut">
              <a:rPr lang="en-US" smtClean="0"/>
              <a:t>10/10/2019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84337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10/10/2019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78649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10/10/2019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48899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8090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C9CAD897-D46E-4AD2-BD9B-49DD3E640873}" type="datetimeFigureOut">
              <a:rPr lang="en-US" smtClean="0"/>
              <a:t>10/10/2019</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69983927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98624D31-43A5-475A-80CF-332C9F6DCF35}" type="datetimeFigureOut">
              <a:rPr lang="en-US" smtClean="0"/>
              <a:t>10/10/2019</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3776165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microsoft/DevSkim"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hyperlink" Target="https://cheatsheetseries.owasp.org/cheatsheets/XML_External_Entity_Prevention_Cheat_Sheet.html"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somebigbank.com/?redirect=https://evilwebsite.com"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file:///C:\inetpub\wwwroot\default.html" TargetMode="External"/><Relationship Id="rId2" Type="http://schemas.openxmlformats.org/officeDocument/2006/relationships/hyperlink" Target="file:///C:\path\to\file.txt" TargetMode="Externa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a:spLocks noGrp="1"/>
          </p:cNvSpPr>
          <p:nvPr>
            <p:ph type="ctrTitle"/>
          </p:nvPr>
        </p:nvSpPr>
        <p:spPr>
          <a:xfrm>
            <a:off x="194345" y="2432807"/>
            <a:ext cx="11803310" cy="1895463"/>
          </a:xfrm>
          <a:prstGeom prst="rect">
            <a:avLst/>
          </a:prstGeom>
        </p:spPr>
        <p:txBody>
          <a:bodyPr lIns="0" tIns="0" rIns="0" bIns="0">
            <a:normAutofit/>
          </a:bodyPr>
          <a:lstStyle/>
          <a:p>
            <a:pPr lvl="0">
              <a:defRPr sz="1800" b="0">
                <a:solidFill>
                  <a:srgbClr val="000000"/>
                </a:solidFill>
              </a:defRPr>
            </a:pPr>
            <a:r>
              <a:rPr lang="en-US" sz="4400" b="1" dirty="0">
                <a:solidFill>
                  <a:schemeClr val="tx1"/>
                </a:solidFill>
              </a:rPr>
              <a:t>Don’t Run with Scissors:</a:t>
            </a:r>
            <a:br>
              <a:rPr lang="en-US" sz="4400" b="1" dirty="0">
                <a:solidFill>
                  <a:schemeClr val="tx1"/>
                </a:solidFill>
              </a:rPr>
            </a:br>
            <a:r>
              <a:rPr lang="en-US" sz="4400" b="0" dirty="0">
                <a:solidFill>
                  <a:schemeClr val="tx1"/>
                </a:solidFill>
              </a:rPr>
              <a:t>How to standardize how developers use dangerous aspects of your framework</a:t>
            </a:r>
            <a:endParaRPr sz="4400" b="0" dirty="0">
              <a:solidFill>
                <a:schemeClr val="tx1"/>
              </a:solidFill>
            </a:endParaRPr>
          </a:p>
        </p:txBody>
      </p:sp>
      <p:sp>
        <p:nvSpPr>
          <p:cNvPr id="30" name="Shape 30"/>
          <p:cNvSpPr>
            <a:spLocks noGrp="1"/>
          </p:cNvSpPr>
          <p:nvPr>
            <p:ph type="subTitle" idx="1"/>
          </p:nvPr>
        </p:nvSpPr>
        <p:spPr>
          <a:xfrm>
            <a:off x="5068899" y="4362580"/>
            <a:ext cx="2090555" cy="422405"/>
          </a:xfrm>
          <a:prstGeom prst="rect">
            <a:avLst/>
          </a:prstGeom>
        </p:spPr>
        <p:txBody>
          <a:bodyPr lIns="0" tIns="0" rIns="0" bIns="0">
            <a:normAutofit/>
          </a:bodyPr>
          <a:lstStyle>
            <a:lvl1pPr defTabSz="850391">
              <a:spcBef>
                <a:spcPts val="900"/>
              </a:spcBef>
              <a:defRPr sz="1860"/>
            </a:lvl1pPr>
          </a:lstStyle>
          <a:p>
            <a:pPr lvl="0">
              <a:defRPr sz="1800" b="0" cap="none">
                <a:solidFill>
                  <a:srgbClr val="000000"/>
                </a:solidFill>
              </a:defRPr>
            </a:pPr>
            <a:r>
              <a:rPr lang="en-US" sz="1860" b="1" cap="all" dirty="0">
                <a:solidFill>
                  <a:srgbClr val="2A205E"/>
                </a:solidFill>
              </a:rPr>
              <a:t>Morgan Roman</a:t>
            </a:r>
            <a:endParaRPr sz="1860" b="1" cap="all" dirty="0">
              <a:solidFill>
                <a:srgbClr val="2A205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C3FC1-2E65-44EE-86AB-3F7E7DE8BFBC}"/>
              </a:ext>
            </a:extLst>
          </p:cNvPr>
          <p:cNvSpPr>
            <a:spLocks noGrp="1"/>
          </p:cNvSpPr>
          <p:nvPr>
            <p:ph type="title"/>
          </p:nvPr>
        </p:nvSpPr>
        <p:spPr/>
        <p:txBody>
          <a:bodyPr/>
          <a:lstStyle/>
          <a:p>
            <a:r>
              <a:rPr lang="en-US" dirty="0"/>
              <a:t>Example: Eliminating the dangers of string concatenation</a:t>
            </a:r>
          </a:p>
        </p:txBody>
      </p:sp>
      <p:sp>
        <p:nvSpPr>
          <p:cNvPr id="3" name="Text Placeholder 2">
            <a:extLst>
              <a:ext uri="{FF2B5EF4-FFF2-40B4-BE49-F238E27FC236}">
                <a16:creationId xmlns:a16="http://schemas.microsoft.com/office/drawing/2014/main" id="{4A77618B-458A-4DD0-B478-0807AF562C8C}"/>
              </a:ext>
            </a:extLst>
          </p:cNvPr>
          <p:cNvSpPr>
            <a:spLocks noGrp="1"/>
          </p:cNvSpPr>
          <p:nvPr>
            <p:ph type="body" idx="1"/>
          </p:nvPr>
        </p:nvSpPr>
        <p:spPr>
          <a:xfrm>
            <a:off x="415600" y="1951313"/>
            <a:ext cx="11360800" cy="4140520"/>
          </a:xfrm>
        </p:spPr>
        <p:txBody>
          <a:bodyPr/>
          <a:lstStyle/>
          <a:p>
            <a:r>
              <a:rPr lang="en-US" dirty="0"/>
              <a:t>Dynamic SQL can end up with SQL injection</a:t>
            </a:r>
          </a:p>
          <a:p>
            <a:r>
              <a:rPr lang="en-US" dirty="0"/>
              <a:t>ORMs (Object relational mapper) removes the need for dynamic SQL</a:t>
            </a:r>
          </a:p>
          <a:p>
            <a:r>
              <a:rPr lang="en-US" dirty="0"/>
              <a:t>Result: Developers do it the safe way!</a:t>
            </a:r>
          </a:p>
        </p:txBody>
      </p:sp>
      <p:pic>
        <p:nvPicPr>
          <p:cNvPr id="7" name="Picture 6">
            <a:extLst>
              <a:ext uri="{FF2B5EF4-FFF2-40B4-BE49-F238E27FC236}">
                <a16:creationId xmlns:a16="http://schemas.microsoft.com/office/drawing/2014/main" id="{1D5A3983-47F9-4C03-9D73-5A3A0E4120F7}"/>
              </a:ext>
            </a:extLst>
          </p:cNvPr>
          <p:cNvPicPr>
            <a:picLocks noChangeAspect="1"/>
          </p:cNvPicPr>
          <p:nvPr/>
        </p:nvPicPr>
        <p:blipFill>
          <a:blip r:embed="rId2"/>
          <a:stretch>
            <a:fillRect/>
          </a:stretch>
        </p:blipFill>
        <p:spPr>
          <a:xfrm>
            <a:off x="2291202" y="3010944"/>
            <a:ext cx="7609596" cy="1606578"/>
          </a:xfrm>
          <a:prstGeom prst="rect">
            <a:avLst/>
          </a:prstGeom>
        </p:spPr>
      </p:pic>
      <p:sp>
        <p:nvSpPr>
          <p:cNvPr id="8" name="Google Shape;146;p22">
            <a:extLst>
              <a:ext uri="{FF2B5EF4-FFF2-40B4-BE49-F238E27FC236}">
                <a16:creationId xmlns:a16="http://schemas.microsoft.com/office/drawing/2014/main" id="{4EE80975-D0BA-46C5-B31B-8D33893E7530}"/>
              </a:ext>
            </a:extLst>
          </p:cNvPr>
          <p:cNvSpPr txBox="1"/>
          <p:nvPr/>
        </p:nvSpPr>
        <p:spPr>
          <a:xfrm>
            <a:off x="1118400" y="4906687"/>
            <a:ext cx="10810400" cy="1018800"/>
          </a:xfrm>
          <a:prstGeom prst="rect">
            <a:avLst/>
          </a:prstGeom>
          <a:noFill/>
          <a:ln>
            <a:noFill/>
          </a:ln>
        </p:spPr>
        <p:txBody>
          <a:bodyPr spcFirstLastPara="1" wrap="square" lIns="121900" tIns="121900" rIns="121900" bIns="121900" anchor="t" anchorCtr="0">
            <a:noAutofit/>
          </a:bodyPr>
          <a:lstStyle/>
          <a:p>
            <a:pPr algn="l" rtl="0"/>
            <a:r>
              <a:rPr lang="en" b="1" i="1" dirty="0">
                <a:solidFill>
                  <a:srgbClr val="FF0000"/>
                </a:solidFill>
              </a:rPr>
              <a:t>The developers just </a:t>
            </a:r>
            <a:r>
              <a:rPr lang="en-US" b="1" i="1" dirty="0">
                <a:solidFill>
                  <a:srgbClr val="FF0000"/>
                </a:solidFill>
              </a:rPr>
              <a:t>wanted to query the database</a:t>
            </a:r>
            <a:endParaRPr b="1" i="1" dirty="0">
              <a:solidFill>
                <a:srgbClr val="FF0000"/>
              </a:solidFill>
            </a:endParaRPr>
          </a:p>
          <a:p>
            <a:pPr algn="l" rtl="0"/>
            <a:r>
              <a:rPr lang="en" b="1" i="1" u="sng" dirty="0">
                <a:solidFill>
                  <a:srgbClr val="FF0000"/>
                </a:solidFill>
              </a:rPr>
              <a:t>And then they shoot themselves in the foot!</a:t>
            </a:r>
            <a:endParaRPr b="1" i="1" u="sng" dirty="0">
              <a:solidFill>
                <a:srgbClr val="FF0000"/>
              </a:solidFill>
            </a:endParaRPr>
          </a:p>
        </p:txBody>
      </p:sp>
      <p:grpSp>
        <p:nvGrpSpPr>
          <p:cNvPr id="12" name="Group 11">
            <a:extLst>
              <a:ext uri="{FF2B5EF4-FFF2-40B4-BE49-F238E27FC236}">
                <a16:creationId xmlns:a16="http://schemas.microsoft.com/office/drawing/2014/main" id="{62B88D24-71B2-4F14-80CD-166350C3D8F8}"/>
              </a:ext>
            </a:extLst>
          </p:cNvPr>
          <p:cNvGrpSpPr/>
          <p:nvPr/>
        </p:nvGrpSpPr>
        <p:grpSpPr>
          <a:xfrm>
            <a:off x="6523600" y="3696930"/>
            <a:ext cx="10810400" cy="1939392"/>
            <a:chOff x="6523600" y="3696930"/>
            <a:chExt cx="10810400" cy="1939392"/>
          </a:xfrm>
        </p:grpSpPr>
        <p:sp>
          <p:nvSpPr>
            <p:cNvPr id="6" name="Google Shape;146;p22">
              <a:extLst>
                <a:ext uri="{FF2B5EF4-FFF2-40B4-BE49-F238E27FC236}">
                  <a16:creationId xmlns:a16="http://schemas.microsoft.com/office/drawing/2014/main" id="{7CCE8691-5F74-4328-8EF1-7855F663A269}"/>
                </a:ext>
              </a:extLst>
            </p:cNvPr>
            <p:cNvSpPr txBox="1"/>
            <p:nvPr/>
          </p:nvSpPr>
          <p:spPr>
            <a:xfrm>
              <a:off x="6523600" y="4617522"/>
              <a:ext cx="10810400" cy="1018800"/>
            </a:xfrm>
            <a:prstGeom prst="rect">
              <a:avLst/>
            </a:prstGeom>
            <a:noFill/>
            <a:ln>
              <a:noFill/>
            </a:ln>
          </p:spPr>
          <p:txBody>
            <a:bodyPr spcFirstLastPara="1" wrap="square" lIns="121900" tIns="121900" rIns="121900" bIns="121900" anchor="t" anchorCtr="0">
              <a:noAutofit/>
            </a:bodyPr>
            <a:lstStyle/>
            <a:p>
              <a:pPr algn="l" rtl="0"/>
              <a:r>
                <a:rPr lang="en-US" b="1" i="1" dirty="0">
                  <a:solidFill>
                    <a:srgbClr val="FF0000"/>
                  </a:solidFill>
                </a:rPr>
                <a:t>Set it to ‘</a:t>
              </a:r>
              <a:r>
                <a:rPr lang="en-US" b="1" i="1" dirty="0" err="1">
                  <a:solidFill>
                    <a:srgbClr val="FF0000"/>
                  </a:solidFill>
                </a:rPr>
                <a:t>alice</a:t>
              </a:r>
              <a:r>
                <a:rPr lang="en-US" b="1" i="1" dirty="0">
                  <a:solidFill>
                    <a:srgbClr val="FF0000"/>
                  </a:solidFill>
                </a:rPr>
                <a:t> OR 1=1’ and you’ll dump the whole DB!</a:t>
              </a:r>
              <a:endParaRPr b="1" i="1" u="sng" dirty="0">
                <a:solidFill>
                  <a:srgbClr val="FF0000"/>
                </a:solidFill>
              </a:endParaRPr>
            </a:p>
          </p:txBody>
        </p:sp>
        <p:cxnSp>
          <p:nvCxnSpPr>
            <p:cNvPr id="10" name="Straight Arrow Connector 9">
              <a:extLst>
                <a:ext uri="{FF2B5EF4-FFF2-40B4-BE49-F238E27FC236}">
                  <a16:creationId xmlns:a16="http://schemas.microsoft.com/office/drawing/2014/main" id="{2803D1DC-7BC0-4D20-9B6C-3F6D3E07D4D9}"/>
                </a:ext>
              </a:extLst>
            </p:cNvPr>
            <p:cNvCxnSpPr>
              <a:cxnSpLocks/>
            </p:cNvCxnSpPr>
            <p:nvPr/>
          </p:nvCxnSpPr>
          <p:spPr>
            <a:xfrm flipV="1">
              <a:off x="8996516" y="3696930"/>
              <a:ext cx="0" cy="1030091"/>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64682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prstGeom prst="rect">
            <a:avLst/>
          </a:prstGeom>
        </p:spPr>
        <p:txBody>
          <a:bodyPr spcFirstLastPara="1" wrap="square" lIns="121900" tIns="121900" rIns="121900" bIns="121900" anchor="t" anchorCtr="0">
            <a:noAutofit/>
          </a:bodyPr>
          <a:lstStyle/>
          <a:p>
            <a:pPr algn="l" rtl="0"/>
            <a:r>
              <a:rPr lang="en"/>
              <a:t>Example XXE in .Net</a:t>
            </a:r>
            <a:endParaRPr/>
          </a:p>
        </p:txBody>
      </p:sp>
      <p:sp>
        <p:nvSpPr>
          <p:cNvPr id="144" name="Google Shape;144;p22"/>
          <p:cNvSpPr txBox="1">
            <a:spLocks noGrp="1"/>
          </p:cNvSpPr>
          <p:nvPr>
            <p:ph type="body" idx="1"/>
          </p:nvPr>
        </p:nvSpPr>
        <p:spPr>
          <a:prstGeom prst="rect">
            <a:avLst/>
          </a:prstGeom>
        </p:spPr>
        <p:txBody>
          <a:bodyPr spcFirstLastPara="1" wrap="square" lIns="121900" tIns="121900" rIns="121900" bIns="121900" anchor="t" anchorCtr="0">
            <a:noAutofit/>
          </a:bodyPr>
          <a:lstStyle/>
          <a:p>
            <a:pPr marL="609596" indent="-457200" algn="l" rtl="0">
              <a:spcBef>
                <a:spcPts val="0"/>
              </a:spcBef>
              <a:buSzPts val="1800"/>
            </a:pPr>
            <a:r>
              <a:rPr lang="en" dirty="0"/>
              <a:t>By default: XMLDocument uses document type definitions (DTD)</a:t>
            </a:r>
            <a:endParaRPr dirty="0"/>
          </a:p>
          <a:p>
            <a:pPr marL="1253047" lvl="1" indent="-457200" algn="l" rtl="0">
              <a:spcBef>
                <a:spcPts val="0"/>
              </a:spcBef>
              <a:buSzPts val="1400"/>
            </a:pPr>
            <a:r>
              <a:rPr lang="en" dirty="0"/>
              <a:t>This lead to XML external entity attacks</a:t>
            </a:r>
            <a:endParaRPr dirty="0"/>
          </a:p>
          <a:p>
            <a:pPr marL="1253047" lvl="1" indent="-457200" algn="l" rtl="0">
              <a:spcBef>
                <a:spcPts val="0"/>
              </a:spcBef>
              <a:buSzPts val="1400"/>
            </a:pPr>
            <a:r>
              <a:rPr lang="en" dirty="0"/>
              <a:t>To turn it off you had to set the </a:t>
            </a:r>
            <a:r>
              <a:rPr lang="en" i="1" dirty="0"/>
              <a:t>ProhibitDtd</a:t>
            </a:r>
            <a:r>
              <a:rPr lang="en" dirty="0"/>
              <a:t> property to true</a:t>
            </a:r>
            <a:endParaRPr dirty="0"/>
          </a:p>
          <a:p>
            <a:pPr marL="609596" indent="-457200" algn="l" rtl="0">
              <a:spcBef>
                <a:spcPts val="0"/>
              </a:spcBef>
              <a:buSzPts val="1800"/>
            </a:pPr>
            <a:r>
              <a:rPr lang="en" dirty="0"/>
              <a:t>From .Net 4.6 onward it was safe by default</a:t>
            </a:r>
            <a:endParaRPr dirty="0"/>
          </a:p>
          <a:p>
            <a:pPr marL="1253047" lvl="1" indent="-457200" algn="l" rtl="0">
              <a:spcBef>
                <a:spcPts val="0"/>
              </a:spcBef>
              <a:buSzPts val="1400"/>
            </a:pPr>
            <a:r>
              <a:rPr lang="en" dirty="0"/>
              <a:t>If you really wanted, you can turn it back on</a:t>
            </a:r>
            <a:endParaRPr dirty="0"/>
          </a:p>
          <a:p>
            <a:pPr marL="609596" indent="-457200" algn="l" rtl="0">
              <a:spcBef>
                <a:spcPts val="0"/>
              </a:spcBef>
              <a:buSzPts val="1800"/>
            </a:pPr>
            <a:r>
              <a:rPr lang="en" dirty="0"/>
              <a:t>Result: developers do it the safe way</a:t>
            </a:r>
            <a:endParaRPr dirty="0"/>
          </a:p>
          <a:p>
            <a:pPr marL="1219170" algn="l" rtl="0">
              <a:spcBef>
                <a:spcPts val="2133"/>
              </a:spcBef>
              <a:spcAft>
                <a:spcPts val="2133"/>
              </a:spcAft>
            </a:pPr>
            <a:endParaRPr dirty="0"/>
          </a:p>
        </p:txBody>
      </p:sp>
      <p:pic>
        <p:nvPicPr>
          <p:cNvPr id="145" name="Google Shape;145;p22"/>
          <p:cNvPicPr preferRelativeResize="0"/>
          <p:nvPr/>
        </p:nvPicPr>
        <p:blipFill>
          <a:blip r:embed="rId3">
            <a:alphaModFix/>
          </a:blip>
          <a:stretch>
            <a:fillRect/>
          </a:stretch>
        </p:blipFill>
        <p:spPr>
          <a:xfrm>
            <a:off x="6457950" y="4235544"/>
            <a:ext cx="5332998" cy="1595439"/>
          </a:xfrm>
          <a:prstGeom prst="rect">
            <a:avLst/>
          </a:prstGeom>
          <a:noFill/>
          <a:ln>
            <a:noFill/>
          </a:ln>
        </p:spPr>
      </p:pic>
      <p:sp>
        <p:nvSpPr>
          <p:cNvPr id="146" name="Google Shape;146;p22"/>
          <p:cNvSpPr txBox="1"/>
          <p:nvPr/>
        </p:nvSpPr>
        <p:spPr>
          <a:xfrm>
            <a:off x="698067" y="4999633"/>
            <a:ext cx="10810400" cy="1018800"/>
          </a:xfrm>
          <a:prstGeom prst="rect">
            <a:avLst/>
          </a:prstGeom>
          <a:noFill/>
          <a:ln>
            <a:noFill/>
          </a:ln>
        </p:spPr>
        <p:txBody>
          <a:bodyPr spcFirstLastPara="1" wrap="square" lIns="121900" tIns="121900" rIns="121900" bIns="121900" anchor="t" anchorCtr="0">
            <a:noAutofit/>
          </a:bodyPr>
          <a:lstStyle/>
          <a:p>
            <a:pPr algn="l" rtl="0"/>
            <a:r>
              <a:rPr lang="en" b="1" i="1" dirty="0">
                <a:solidFill>
                  <a:srgbClr val="FF0000"/>
                </a:solidFill>
              </a:rPr>
              <a:t>The developers just wanted to parse XML! </a:t>
            </a:r>
            <a:endParaRPr b="1" i="1" dirty="0">
              <a:solidFill>
                <a:srgbClr val="FF0000"/>
              </a:solidFill>
            </a:endParaRPr>
          </a:p>
          <a:p>
            <a:pPr algn="l" rtl="0"/>
            <a:r>
              <a:rPr lang="en" b="1" i="1" u="sng" dirty="0">
                <a:solidFill>
                  <a:srgbClr val="FF0000"/>
                </a:solidFill>
              </a:rPr>
              <a:t>And then they shoot themselves in the foot!</a:t>
            </a:r>
            <a:endParaRPr b="1" i="1" u="sng" dirty="0">
              <a:solidFill>
                <a:srgbClr val="FF0000"/>
              </a:solidFill>
            </a:endParaRPr>
          </a:p>
        </p:txBody>
      </p:sp>
      <p:grpSp>
        <p:nvGrpSpPr>
          <p:cNvPr id="4" name="Group 3">
            <a:extLst>
              <a:ext uri="{FF2B5EF4-FFF2-40B4-BE49-F238E27FC236}">
                <a16:creationId xmlns:a16="http://schemas.microsoft.com/office/drawing/2014/main" id="{BC1D1875-FEC2-417E-B98F-D96D9CB6796F}"/>
              </a:ext>
            </a:extLst>
          </p:cNvPr>
          <p:cNvGrpSpPr/>
          <p:nvPr/>
        </p:nvGrpSpPr>
        <p:grpSpPr>
          <a:xfrm>
            <a:off x="7557520" y="3688405"/>
            <a:ext cx="3999187" cy="1311227"/>
            <a:chOff x="7557520" y="3688405"/>
            <a:chExt cx="3999187" cy="1311227"/>
          </a:xfrm>
        </p:grpSpPr>
        <p:sp>
          <p:nvSpPr>
            <p:cNvPr id="7" name="Google Shape;146;p22">
              <a:extLst>
                <a:ext uri="{FF2B5EF4-FFF2-40B4-BE49-F238E27FC236}">
                  <a16:creationId xmlns:a16="http://schemas.microsoft.com/office/drawing/2014/main" id="{9ED07700-C22C-4589-8E45-B8D5F85A116A}"/>
                </a:ext>
              </a:extLst>
            </p:cNvPr>
            <p:cNvSpPr txBox="1"/>
            <p:nvPr/>
          </p:nvSpPr>
          <p:spPr>
            <a:xfrm>
              <a:off x="7557520" y="3688405"/>
              <a:ext cx="3999187" cy="1018800"/>
            </a:xfrm>
            <a:prstGeom prst="rect">
              <a:avLst/>
            </a:prstGeom>
            <a:noFill/>
            <a:ln>
              <a:noFill/>
            </a:ln>
          </p:spPr>
          <p:txBody>
            <a:bodyPr spcFirstLastPara="1" wrap="square" lIns="121900" tIns="121900" rIns="121900" bIns="121900" anchor="t" anchorCtr="0">
              <a:noAutofit/>
            </a:bodyPr>
            <a:lstStyle/>
            <a:p>
              <a:pPr algn="l" rtl="0"/>
              <a:r>
                <a:rPr lang="en-US" b="1" i="1" dirty="0">
                  <a:solidFill>
                    <a:srgbClr val="FF0000"/>
                  </a:solidFill>
                </a:rPr>
                <a:t>You can just read from the file system!</a:t>
              </a:r>
              <a:endParaRPr b="1" i="1" u="sng" dirty="0">
                <a:solidFill>
                  <a:srgbClr val="FF0000"/>
                </a:solidFill>
              </a:endParaRPr>
            </a:p>
          </p:txBody>
        </p:sp>
        <p:cxnSp>
          <p:nvCxnSpPr>
            <p:cNvPr id="8" name="Straight Arrow Connector 7">
              <a:extLst>
                <a:ext uri="{FF2B5EF4-FFF2-40B4-BE49-F238E27FC236}">
                  <a16:creationId xmlns:a16="http://schemas.microsoft.com/office/drawing/2014/main" id="{EB7F2A6D-AAF1-4668-BE1A-2AB0BAE98F49}"/>
                </a:ext>
              </a:extLst>
            </p:cNvPr>
            <p:cNvCxnSpPr>
              <a:cxnSpLocks/>
            </p:cNvCxnSpPr>
            <p:nvPr/>
          </p:nvCxnSpPr>
          <p:spPr>
            <a:xfrm>
              <a:off x="10078065" y="4160066"/>
              <a:ext cx="186812" cy="839566"/>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prstGeom prst="rect">
            <a:avLst/>
          </a:prstGeom>
        </p:spPr>
        <p:txBody>
          <a:bodyPr spcFirstLastPara="1" wrap="square" lIns="121900" tIns="121900" rIns="121900" bIns="121900" anchor="ctr" anchorCtr="0">
            <a:noAutofit/>
          </a:bodyPr>
          <a:lstStyle/>
          <a:p>
            <a:pPr rtl="0"/>
            <a:r>
              <a:rPr lang="en-US" dirty="0"/>
              <a:t>How to </a:t>
            </a:r>
            <a:r>
              <a:rPr lang="en" dirty="0"/>
              <a:t>make the easy way the secure way!</a:t>
            </a:r>
            <a:endParaRPr dirty="0"/>
          </a:p>
        </p:txBody>
      </p:sp>
      <p:sp>
        <p:nvSpPr>
          <p:cNvPr id="152" name="Google Shape;152;p23"/>
          <p:cNvSpPr/>
          <p:nvPr/>
        </p:nvSpPr>
        <p:spPr>
          <a:xfrm>
            <a:off x="1292367" y="4221467"/>
            <a:ext cx="1452800" cy="943200"/>
          </a:xfrm>
          <a:prstGeom prst="roundRect">
            <a:avLst>
              <a:gd name="adj" fmla="val 16667"/>
            </a:avLst>
          </a:prstGeom>
          <a:solidFill>
            <a:srgbClr val="6FA8D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rtl="0"/>
            <a:r>
              <a:rPr lang="en"/>
              <a:t>A</a:t>
            </a:r>
            <a:endParaRPr/>
          </a:p>
        </p:txBody>
      </p:sp>
      <p:sp>
        <p:nvSpPr>
          <p:cNvPr id="153" name="Google Shape;153;p23"/>
          <p:cNvSpPr/>
          <p:nvPr/>
        </p:nvSpPr>
        <p:spPr>
          <a:xfrm>
            <a:off x="9061067" y="4221467"/>
            <a:ext cx="1452800" cy="9432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rtl="0"/>
            <a:r>
              <a:rPr lang="en"/>
              <a:t>B</a:t>
            </a:r>
            <a:endParaRPr/>
          </a:p>
        </p:txBody>
      </p:sp>
      <p:cxnSp>
        <p:nvCxnSpPr>
          <p:cNvPr id="154" name="Google Shape;154;p23"/>
          <p:cNvCxnSpPr>
            <a:stCxn id="152" idx="3"/>
            <a:endCxn id="153" idx="1"/>
          </p:cNvCxnSpPr>
          <p:nvPr/>
        </p:nvCxnSpPr>
        <p:spPr>
          <a:xfrm>
            <a:off x="2745167" y="4693067"/>
            <a:ext cx="6316000" cy="0"/>
          </a:xfrm>
          <a:prstGeom prst="straightConnector1">
            <a:avLst/>
          </a:prstGeom>
          <a:noFill/>
          <a:ln w="114300" cap="flat" cmpd="sng">
            <a:solidFill>
              <a:schemeClr val="tx1"/>
            </a:solidFill>
            <a:prstDash val="solid"/>
            <a:round/>
            <a:headEnd type="none" w="med" len="med"/>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title"/>
          </p:nvPr>
        </p:nvSpPr>
        <p:spPr>
          <a:prstGeom prst="rect">
            <a:avLst/>
          </a:prstGeom>
        </p:spPr>
        <p:txBody>
          <a:bodyPr spcFirstLastPara="1" wrap="square" lIns="121900" tIns="121900" rIns="121900" bIns="121900" anchor="t" anchorCtr="0">
            <a:noAutofit/>
          </a:bodyPr>
          <a:lstStyle/>
          <a:p>
            <a:pPr algn="l" rtl="0"/>
            <a:r>
              <a:rPr lang="en" dirty="0"/>
              <a:t>How to make it easy</a:t>
            </a:r>
            <a:endParaRPr dirty="0"/>
          </a:p>
        </p:txBody>
      </p:sp>
      <p:sp>
        <p:nvSpPr>
          <p:cNvPr id="160" name="Google Shape;160;p24"/>
          <p:cNvSpPr txBox="1">
            <a:spLocks noGrp="1"/>
          </p:cNvSpPr>
          <p:nvPr>
            <p:ph type="body" idx="1"/>
          </p:nvPr>
        </p:nvSpPr>
        <p:spPr>
          <a:prstGeom prst="rect">
            <a:avLst/>
          </a:prstGeom>
        </p:spPr>
        <p:txBody>
          <a:bodyPr spcFirstLastPara="1" wrap="square" lIns="121900" tIns="121900" rIns="121900" bIns="121900" anchor="t" anchorCtr="0">
            <a:noAutofit/>
          </a:bodyPr>
          <a:lstStyle/>
          <a:p>
            <a:pPr marL="609585" indent="-457189" rtl="0">
              <a:spcBef>
                <a:spcPts val="0"/>
              </a:spcBef>
              <a:buSzPts val="1800"/>
              <a:buAutoNum type="arabicPeriod"/>
            </a:pPr>
            <a:endParaRPr lang="en" dirty="0"/>
          </a:p>
          <a:p>
            <a:pPr marL="609585" indent="-457189" rtl="0">
              <a:spcBef>
                <a:spcPts val="0"/>
              </a:spcBef>
              <a:buSzPts val="1800"/>
              <a:buAutoNum type="arabicPeriod"/>
            </a:pPr>
            <a:endParaRPr lang="en" dirty="0"/>
          </a:p>
          <a:p>
            <a:pPr marL="609585" indent="-457189" rtl="0">
              <a:spcBef>
                <a:spcPts val="0"/>
              </a:spcBef>
              <a:buSzPts val="1800"/>
              <a:buAutoNum type="arabicPeriod"/>
            </a:pPr>
            <a:r>
              <a:rPr lang="en" dirty="0"/>
              <a:t>Find the bad pattern</a:t>
            </a:r>
            <a:endParaRPr dirty="0"/>
          </a:p>
          <a:p>
            <a:pPr marL="609585" indent="-457189" rtl="0">
              <a:spcBef>
                <a:spcPts val="0"/>
              </a:spcBef>
              <a:buSzPts val="1800"/>
              <a:buAutoNum type="arabicPeriod"/>
            </a:pPr>
            <a:r>
              <a:rPr lang="en" dirty="0"/>
              <a:t>Make the the safe pattern the default one</a:t>
            </a:r>
            <a:endParaRPr dirty="0"/>
          </a:p>
          <a:p>
            <a:pPr marL="609585" indent="-457189" rtl="0">
              <a:spcBef>
                <a:spcPts val="0"/>
              </a:spcBef>
              <a:buSzPts val="1800"/>
              <a:buAutoNum type="arabicPeriod"/>
            </a:pPr>
            <a:r>
              <a:rPr lang="en" dirty="0"/>
              <a:t>Train the developers to use the safe pattern</a:t>
            </a:r>
            <a:endParaRPr dirty="0"/>
          </a:p>
          <a:p>
            <a:pPr marL="609585" indent="-457189" rtl="0">
              <a:spcBef>
                <a:spcPts val="0"/>
              </a:spcBef>
              <a:buSzPts val="1800"/>
              <a:buAutoNum type="arabicPeriod"/>
            </a:pPr>
            <a:r>
              <a:rPr lang="en" dirty="0"/>
              <a:t>Build tools to enforce the new rules</a:t>
            </a:r>
            <a:endParaRPr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prstGeom prst="rect">
            <a:avLst/>
          </a:prstGeom>
        </p:spPr>
        <p:txBody>
          <a:bodyPr spcFirstLastPara="1" wrap="square" lIns="121900" tIns="121900" rIns="121900" bIns="121900" anchor="t" anchorCtr="0">
            <a:noAutofit/>
          </a:bodyPr>
          <a:lstStyle/>
          <a:p>
            <a:pPr algn="l" rtl="0"/>
            <a:r>
              <a:rPr lang="en" dirty="0"/>
              <a:t>ReDoS: Regex Denial of Service</a:t>
            </a:r>
            <a:endParaRPr dirty="0"/>
          </a:p>
        </p:txBody>
      </p:sp>
      <p:sp>
        <p:nvSpPr>
          <p:cNvPr id="167" name="Google Shape;167;p25"/>
          <p:cNvSpPr txBox="1">
            <a:spLocks noGrp="1"/>
          </p:cNvSpPr>
          <p:nvPr>
            <p:ph type="body" idx="1"/>
          </p:nvPr>
        </p:nvSpPr>
        <p:spPr>
          <a:prstGeom prst="rect">
            <a:avLst/>
          </a:prstGeom>
        </p:spPr>
        <p:txBody>
          <a:bodyPr spcFirstLastPara="1" wrap="square" lIns="121900" tIns="121900" rIns="121900" bIns="121900" anchor="t" anchorCtr="0">
            <a:noAutofit/>
          </a:bodyPr>
          <a:lstStyle/>
          <a:p>
            <a:pPr marL="609585" indent="-457189" algn="l" rtl="0">
              <a:spcBef>
                <a:spcPts val="0"/>
              </a:spcBef>
              <a:buSzPts val="1800"/>
              <a:buChar char="●"/>
            </a:pPr>
            <a:r>
              <a:rPr lang="en"/>
              <a:t>In some frameworks an inefficient regex can hold up a thread perpetually</a:t>
            </a:r>
            <a:endParaRPr/>
          </a:p>
          <a:p>
            <a:pPr marL="609585" indent="-457189" algn="l" rtl="0">
              <a:spcBef>
                <a:spcPts val="0"/>
              </a:spcBef>
              <a:buSzPts val="1800"/>
              <a:buChar char="●"/>
            </a:pPr>
            <a:r>
              <a:rPr lang="en"/>
              <a:t>The safe way is to ALWAYS wrap it in a timeout</a:t>
            </a:r>
            <a:endParaRPr/>
          </a:p>
        </p:txBody>
      </p:sp>
      <p:sp>
        <p:nvSpPr>
          <p:cNvPr id="168" name="Google Shape;168;p25"/>
          <p:cNvSpPr txBox="1"/>
          <p:nvPr/>
        </p:nvSpPr>
        <p:spPr>
          <a:xfrm>
            <a:off x="11687833" y="3839333"/>
            <a:ext cx="5433600" cy="634000"/>
          </a:xfrm>
          <a:prstGeom prst="rect">
            <a:avLst/>
          </a:prstGeom>
          <a:noFill/>
          <a:ln>
            <a:noFill/>
          </a:ln>
        </p:spPr>
        <p:txBody>
          <a:bodyPr spcFirstLastPara="1" wrap="square" lIns="121900" tIns="121900" rIns="121900" bIns="121900" anchor="t" anchorCtr="0">
            <a:noAutofit/>
          </a:bodyPr>
          <a:lstStyle/>
          <a:p>
            <a:pPr algn="l" rtl="0"/>
            <a:endParaRPr/>
          </a:p>
        </p:txBody>
      </p:sp>
      <p:pic>
        <p:nvPicPr>
          <p:cNvPr id="169" name="Google Shape;169;p25"/>
          <p:cNvPicPr preferRelativeResize="0"/>
          <p:nvPr/>
        </p:nvPicPr>
        <p:blipFill rotWithShape="1">
          <a:blip r:embed="rId3">
            <a:alphaModFix/>
          </a:blip>
          <a:srcRect t="19628"/>
          <a:stretch/>
        </p:blipFill>
        <p:spPr>
          <a:xfrm>
            <a:off x="2197969" y="3211329"/>
            <a:ext cx="7531900" cy="1595439"/>
          </a:xfrm>
          <a:prstGeom prst="rect">
            <a:avLst/>
          </a:prstGeom>
          <a:noFill/>
          <a:ln>
            <a:noFill/>
          </a:ln>
        </p:spPr>
      </p:pic>
      <p:cxnSp>
        <p:nvCxnSpPr>
          <p:cNvPr id="170" name="Google Shape;170;p25"/>
          <p:cNvCxnSpPr/>
          <p:nvPr/>
        </p:nvCxnSpPr>
        <p:spPr>
          <a:xfrm rot="10800000">
            <a:off x="3490600" y="4679067"/>
            <a:ext cx="367600" cy="1009200"/>
          </a:xfrm>
          <a:prstGeom prst="straightConnector1">
            <a:avLst/>
          </a:prstGeom>
          <a:noFill/>
          <a:ln w="28575" cap="flat" cmpd="sng">
            <a:solidFill>
              <a:srgbClr val="FF0000"/>
            </a:solidFill>
            <a:prstDash val="solid"/>
            <a:round/>
            <a:headEnd type="none" w="med" len="med"/>
            <a:tailEnd type="triangle" w="med" len="med"/>
          </a:ln>
        </p:spPr>
      </p:cxnSp>
      <p:sp>
        <p:nvSpPr>
          <p:cNvPr id="171" name="Google Shape;171;p25"/>
          <p:cNvSpPr txBox="1"/>
          <p:nvPr/>
        </p:nvSpPr>
        <p:spPr>
          <a:xfrm>
            <a:off x="3924233" y="5575033"/>
            <a:ext cx="6603200" cy="516800"/>
          </a:xfrm>
          <a:prstGeom prst="rect">
            <a:avLst/>
          </a:prstGeom>
          <a:noFill/>
          <a:ln>
            <a:noFill/>
          </a:ln>
        </p:spPr>
        <p:txBody>
          <a:bodyPr spcFirstLastPara="1" wrap="square" lIns="121900" tIns="121900" rIns="121900" bIns="121900" anchor="t" anchorCtr="0">
            <a:noAutofit/>
          </a:bodyPr>
          <a:lstStyle/>
          <a:p>
            <a:pPr algn="l" rtl="0"/>
            <a:r>
              <a:rPr lang="en" b="1">
                <a:solidFill>
                  <a:srgbClr val="FF0000"/>
                </a:solidFill>
              </a:rPr>
              <a:t>Developers have to remember a timeout every time!</a:t>
            </a:r>
            <a:endParaRPr b="1">
              <a:solidFill>
                <a:srgbClr val="FF0000"/>
              </a:solidFill>
            </a:endParaRPr>
          </a:p>
        </p:txBody>
      </p:sp>
      <p:pic>
        <p:nvPicPr>
          <p:cNvPr id="172" name="Google Shape;172;p25"/>
          <p:cNvPicPr preferRelativeResize="0"/>
          <p:nvPr/>
        </p:nvPicPr>
        <p:blipFill>
          <a:blip r:embed="rId4">
            <a:alphaModFix/>
          </a:blip>
          <a:stretch>
            <a:fillRect/>
          </a:stretch>
        </p:blipFill>
        <p:spPr>
          <a:xfrm>
            <a:off x="492730" y="4806768"/>
            <a:ext cx="2879630" cy="1857758"/>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prstGeom prst="rect">
            <a:avLst/>
          </a:prstGeom>
        </p:spPr>
        <p:txBody>
          <a:bodyPr spcFirstLastPara="1" wrap="square" lIns="121900" tIns="121900" rIns="121900" bIns="121900" anchor="t" anchorCtr="0">
            <a:noAutofit/>
          </a:bodyPr>
          <a:lstStyle/>
          <a:p>
            <a:pPr algn="l" rtl="0"/>
            <a:r>
              <a:rPr lang="en" dirty="0"/>
              <a:t>ReDoS: Make it safe by default</a:t>
            </a:r>
            <a:endParaRPr dirty="0"/>
          </a:p>
        </p:txBody>
      </p:sp>
      <p:sp>
        <p:nvSpPr>
          <p:cNvPr id="178" name="Google Shape;178;p26"/>
          <p:cNvSpPr txBox="1">
            <a:spLocks noGrp="1"/>
          </p:cNvSpPr>
          <p:nvPr>
            <p:ph type="body" idx="1"/>
          </p:nvPr>
        </p:nvSpPr>
        <p:spPr>
          <a:prstGeom prst="rect">
            <a:avLst/>
          </a:prstGeom>
        </p:spPr>
        <p:txBody>
          <a:bodyPr spcFirstLastPara="1" wrap="square" lIns="121900" tIns="121900" rIns="121900" bIns="121900" anchor="t" anchorCtr="0">
            <a:noAutofit/>
          </a:bodyPr>
          <a:lstStyle/>
          <a:p>
            <a:pPr marL="609585" indent="-457189" algn="l" rtl="0">
              <a:spcBef>
                <a:spcPts val="0"/>
              </a:spcBef>
              <a:buSzPts val="1800"/>
              <a:buChar char="●"/>
            </a:pPr>
            <a:r>
              <a:rPr lang="en"/>
              <a:t>Create a wrapper class around regex</a:t>
            </a:r>
            <a:endParaRPr/>
          </a:p>
        </p:txBody>
      </p:sp>
      <p:sp>
        <p:nvSpPr>
          <p:cNvPr id="179" name="Google Shape;179;p26"/>
          <p:cNvSpPr txBox="1"/>
          <p:nvPr/>
        </p:nvSpPr>
        <p:spPr>
          <a:xfrm>
            <a:off x="11687833" y="3839333"/>
            <a:ext cx="5433600" cy="634000"/>
          </a:xfrm>
          <a:prstGeom prst="rect">
            <a:avLst/>
          </a:prstGeom>
          <a:noFill/>
          <a:ln>
            <a:noFill/>
          </a:ln>
        </p:spPr>
        <p:txBody>
          <a:bodyPr spcFirstLastPara="1" wrap="square" lIns="121900" tIns="121900" rIns="121900" bIns="121900" anchor="t" anchorCtr="0">
            <a:noAutofit/>
          </a:bodyPr>
          <a:lstStyle/>
          <a:p>
            <a:pPr algn="l" rtl="0"/>
            <a:endParaRPr/>
          </a:p>
        </p:txBody>
      </p:sp>
      <p:pic>
        <p:nvPicPr>
          <p:cNvPr id="180" name="Google Shape;180;p26"/>
          <p:cNvPicPr preferRelativeResize="0"/>
          <p:nvPr/>
        </p:nvPicPr>
        <p:blipFill>
          <a:blip r:embed="rId3">
            <a:alphaModFix/>
          </a:blip>
          <a:stretch>
            <a:fillRect/>
          </a:stretch>
        </p:blipFill>
        <p:spPr>
          <a:xfrm>
            <a:off x="1708134" y="2377951"/>
            <a:ext cx="8775700" cy="2781300"/>
          </a:xfrm>
          <a:prstGeom prst="rect">
            <a:avLst/>
          </a:prstGeom>
          <a:noFill/>
          <a:ln>
            <a:noFill/>
          </a:ln>
        </p:spPr>
      </p:pic>
      <p:sp>
        <p:nvSpPr>
          <p:cNvPr id="181" name="Google Shape;181;p26"/>
          <p:cNvSpPr txBox="1"/>
          <p:nvPr/>
        </p:nvSpPr>
        <p:spPr>
          <a:xfrm>
            <a:off x="1981000" y="5254300"/>
            <a:ext cx="8858000" cy="1232000"/>
          </a:xfrm>
          <a:prstGeom prst="rect">
            <a:avLst/>
          </a:prstGeom>
          <a:noFill/>
          <a:ln>
            <a:noFill/>
          </a:ln>
        </p:spPr>
        <p:txBody>
          <a:bodyPr spcFirstLastPara="1" wrap="square" lIns="121900" tIns="121900" rIns="121900" bIns="121900" anchor="t" anchorCtr="0">
            <a:noAutofit/>
          </a:bodyPr>
          <a:lstStyle/>
          <a:p>
            <a:pPr algn="l" rtl="0"/>
            <a:r>
              <a:rPr lang="en" b="1">
                <a:solidFill>
                  <a:srgbClr val="FF0000"/>
                </a:solidFill>
              </a:rPr>
              <a:t>This gets technical</a:t>
            </a:r>
            <a:endParaRPr b="1">
              <a:solidFill>
                <a:srgbClr val="FF0000"/>
              </a:solidFill>
            </a:endParaRPr>
          </a:p>
          <a:p>
            <a:pPr algn="l" rtl="0"/>
            <a:r>
              <a:rPr lang="en" b="1">
                <a:solidFill>
                  <a:srgbClr val="FF0000"/>
                </a:solidFill>
              </a:rPr>
              <a:t>Do this once right so you don’t repeat yourself</a:t>
            </a:r>
            <a:endParaRPr b="1">
              <a:solidFill>
                <a:srgbClr val="FF0000"/>
              </a:solidFill>
            </a:endParaRPr>
          </a:p>
        </p:txBody>
      </p:sp>
      <p:sp>
        <p:nvSpPr>
          <p:cNvPr id="182" name="Google Shape;182;p26"/>
          <p:cNvSpPr/>
          <p:nvPr/>
        </p:nvSpPr>
        <p:spPr>
          <a:xfrm>
            <a:off x="4326133" y="3245367"/>
            <a:ext cx="4366000" cy="338800"/>
          </a:xfrm>
          <a:prstGeom prst="rect">
            <a:avLst/>
          </a:prstGeom>
          <a:noFill/>
          <a:ln w="1905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l" rtl="0"/>
            <a:endParaRPr/>
          </a:p>
        </p:txBody>
      </p:sp>
      <p:sp>
        <p:nvSpPr>
          <p:cNvPr id="183" name="Google Shape;183;p26"/>
          <p:cNvSpPr/>
          <p:nvPr/>
        </p:nvSpPr>
        <p:spPr>
          <a:xfrm>
            <a:off x="5496233" y="3897133"/>
            <a:ext cx="4661200" cy="338800"/>
          </a:xfrm>
          <a:prstGeom prst="rect">
            <a:avLst/>
          </a:prstGeom>
          <a:noFill/>
          <a:ln w="1905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l" rtl="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txBox="1"/>
          <p:nvPr/>
        </p:nvSpPr>
        <p:spPr>
          <a:xfrm>
            <a:off x="11687833" y="3839333"/>
            <a:ext cx="5433600" cy="634000"/>
          </a:xfrm>
          <a:prstGeom prst="rect">
            <a:avLst/>
          </a:prstGeom>
          <a:noFill/>
          <a:ln>
            <a:noFill/>
          </a:ln>
        </p:spPr>
        <p:txBody>
          <a:bodyPr spcFirstLastPara="1" wrap="square" lIns="121900" tIns="121900" rIns="121900" bIns="121900" anchor="t" anchorCtr="0">
            <a:noAutofit/>
          </a:bodyPr>
          <a:lstStyle/>
          <a:p>
            <a:pPr algn="l" rtl="0"/>
            <a:endParaRPr/>
          </a:p>
        </p:txBody>
      </p:sp>
      <p:sp>
        <p:nvSpPr>
          <p:cNvPr id="190" name="Google Shape;190;p27"/>
          <p:cNvSpPr txBox="1">
            <a:spLocks noGrp="1"/>
          </p:cNvSpPr>
          <p:nvPr>
            <p:ph type="title"/>
          </p:nvPr>
        </p:nvSpPr>
        <p:spPr>
          <a:prstGeom prst="rect">
            <a:avLst/>
          </a:prstGeom>
        </p:spPr>
        <p:txBody>
          <a:bodyPr spcFirstLastPara="1" wrap="square" lIns="121900" tIns="121900" rIns="121900" bIns="121900" anchor="t" anchorCtr="0">
            <a:noAutofit/>
          </a:bodyPr>
          <a:lstStyle/>
          <a:p>
            <a:pPr algn="l" rtl="0"/>
            <a:r>
              <a:rPr lang="en"/>
              <a:t>ReDoS: Sample training</a:t>
            </a:r>
            <a:endParaRPr/>
          </a:p>
        </p:txBody>
      </p:sp>
      <p:sp>
        <p:nvSpPr>
          <p:cNvPr id="189" name="Google Shape;189;p27"/>
          <p:cNvSpPr txBox="1">
            <a:spLocks noGrp="1"/>
          </p:cNvSpPr>
          <p:nvPr>
            <p:ph type="body" idx="1"/>
          </p:nvPr>
        </p:nvSpPr>
        <p:spPr>
          <a:prstGeom prst="rect">
            <a:avLst/>
          </a:prstGeom>
        </p:spPr>
        <p:txBody>
          <a:bodyPr spcFirstLastPara="1" wrap="square" lIns="121900" tIns="121900" rIns="121900" bIns="121900" anchor="t" anchorCtr="0">
            <a:noAutofit/>
          </a:bodyPr>
          <a:lstStyle/>
          <a:p>
            <a:pPr marL="0" indent="0" algn="l" rtl="0">
              <a:lnSpc>
                <a:spcPct val="115000"/>
              </a:lnSpc>
              <a:spcBef>
                <a:spcPts val="0"/>
              </a:spcBef>
              <a:spcAft>
                <a:spcPts val="2133"/>
              </a:spcAft>
              <a:buNone/>
            </a:pPr>
            <a:r>
              <a:rPr lang="en" dirty="0"/>
              <a:t>If you use the default regex class, a poorly crafted regular expression can result in executing with exponential time. Instead use the MySafeRegex class since this bounds the execution to a reasonable amount of time. </a:t>
            </a:r>
            <a:endParaRPr dirty="0"/>
          </a:p>
        </p:txBody>
      </p:sp>
      <p:pic>
        <p:nvPicPr>
          <p:cNvPr id="191" name="Google Shape;191;p27"/>
          <p:cNvPicPr preferRelativeResize="0"/>
          <p:nvPr/>
        </p:nvPicPr>
        <p:blipFill rotWithShape="1">
          <a:blip r:embed="rId3">
            <a:alphaModFix/>
          </a:blip>
          <a:srcRect b="54193"/>
          <a:stretch/>
        </p:blipFill>
        <p:spPr>
          <a:xfrm>
            <a:off x="2647951" y="5326434"/>
            <a:ext cx="6896100" cy="808633"/>
          </a:xfrm>
          <a:prstGeom prst="rect">
            <a:avLst/>
          </a:prstGeom>
          <a:noFill/>
          <a:ln>
            <a:noFill/>
          </a:ln>
        </p:spPr>
      </p:pic>
      <p:pic>
        <p:nvPicPr>
          <p:cNvPr id="192" name="Google Shape;192;p27"/>
          <p:cNvPicPr preferRelativeResize="0"/>
          <p:nvPr/>
        </p:nvPicPr>
        <p:blipFill rotWithShape="1">
          <a:blip r:embed="rId3">
            <a:alphaModFix/>
          </a:blip>
          <a:srcRect t="42768"/>
          <a:stretch/>
        </p:blipFill>
        <p:spPr>
          <a:xfrm>
            <a:off x="2647951" y="4316134"/>
            <a:ext cx="6896100" cy="1010300"/>
          </a:xfrm>
          <a:prstGeom prst="rect">
            <a:avLst/>
          </a:prstGeom>
          <a:noFill/>
          <a:ln>
            <a:noFill/>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txBox="1"/>
          <p:nvPr/>
        </p:nvSpPr>
        <p:spPr>
          <a:xfrm>
            <a:off x="11687833" y="3839333"/>
            <a:ext cx="5433600" cy="634000"/>
          </a:xfrm>
          <a:prstGeom prst="rect">
            <a:avLst/>
          </a:prstGeom>
          <a:noFill/>
          <a:ln>
            <a:noFill/>
          </a:ln>
        </p:spPr>
        <p:txBody>
          <a:bodyPr spcFirstLastPara="1" wrap="square" lIns="121900" tIns="121900" rIns="121900" bIns="121900" anchor="t" anchorCtr="0">
            <a:noAutofit/>
          </a:bodyPr>
          <a:lstStyle/>
          <a:p>
            <a:pPr algn="l" rtl="0"/>
            <a:endParaRPr/>
          </a:p>
        </p:txBody>
      </p:sp>
      <p:sp>
        <p:nvSpPr>
          <p:cNvPr id="199" name="Google Shape;199;p28"/>
          <p:cNvSpPr txBox="1">
            <a:spLocks noGrp="1"/>
          </p:cNvSpPr>
          <p:nvPr>
            <p:ph type="title"/>
          </p:nvPr>
        </p:nvSpPr>
        <p:spPr>
          <a:prstGeom prst="rect">
            <a:avLst/>
          </a:prstGeom>
        </p:spPr>
        <p:txBody>
          <a:bodyPr spcFirstLastPara="1" wrap="square" lIns="121900" tIns="121900" rIns="121900" bIns="121900" anchor="t" anchorCtr="0">
            <a:noAutofit/>
          </a:bodyPr>
          <a:lstStyle/>
          <a:p>
            <a:pPr algn="l" rtl="0"/>
            <a:r>
              <a:rPr lang="en"/>
              <a:t>How to write training/documentation</a:t>
            </a:r>
            <a:endParaRPr/>
          </a:p>
        </p:txBody>
      </p:sp>
      <p:sp>
        <p:nvSpPr>
          <p:cNvPr id="198" name="Google Shape;198;p28"/>
          <p:cNvSpPr txBox="1">
            <a:spLocks noGrp="1"/>
          </p:cNvSpPr>
          <p:nvPr>
            <p:ph type="body" idx="1"/>
          </p:nvPr>
        </p:nvSpPr>
        <p:spPr>
          <a:xfrm>
            <a:off x="592619" y="1240624"/>
            <a:ext cx="11092881" cy="5032375"/>
          </a:xfrm>
          <a:prstGeom prst="rect">
            <a:avLst/>
          </a:prstGeom>
        </p:spPr>
        <p:txBody>
          <a:bodyPr spcFirstLastPara="1" wrap="square" lIns="121900" tIns="121900" rIns="121900" bIns="121900" anchor="t" anchorCtr="0">
            <a:noAutofit/>
          </a:bodyPr>
          <a:lstStyle/>
          <a:p>
            <a:pPr algn="l" rtl="0">
              <a:lnSpc>
                <a:spcPct val="115000"/>
              </a:lnSpc>
              <a:spcBef>
                <a:spcPts val="0"/>
              </a:spcBef>
            </a:pPr>
            <a:r>
              <a:rPr lang="en" u="sng" dirty="0"/>
              <a:t>If you use </a:t>
            </a:r>
            <a:r>
              <a:rPr lang="en" dirty="0"/>
              <a:t>&lt;THE BAD WAY&gt;, &lt;BAD THING WILL HAPPEN&gt;. </a:t>
            </a:r>
            <a:r>
              <a:rPr lang="en" u="sng" dirty="0"/>
              <a:t>Instead use the</a:t>
            </a:r>
            <a:r>
              <a:rPr lang="en" dirty="0"/>
              <a:t> &lt;THE GOOD WAY&gt; </a:t>
            </a:r>
            <a:r>
              <a:rPr lang="en" u="sng" dirty="0"/>
              <a:t>since </a:t>
            </a:r>
            <a:r>
              <a:rPr lang="en" dirty="0"/>
              <a:t>&lt;IT STOPS THE BAD THING&gt;.</a:t>
            </a:r>
            <a:endParaRPr dirty="0"/>
          </a:p>
          <a:p>
            <a:pPr algn="l" rtl="0">
              <a:lnSpc>
                <a:spcPct val="115000"/>
              </a:lnSpc>
              <a:spcBef>
                <a:spcPts val="2133"/>
              </a:spcBef>
            </a:pPr>
            <a:r>
              <a:rPr lang="en" u="sng" dirty="0"/>
              <a:t>DO NOT DO THIS:</a:t>
            </a:r>
            <a:endParaRPr u="sng" dirty="0"/>
          </a:p>
          <a:p>
            <a:pPr algn="l" rtl="0">
              <a:lnSpc>
                <a:spcPct val="115000"/>
              </a:lnSpc>
              <a:spcBef>
                <a:spcPts val="2133"/>
              </a:spcBef>
            </a:pPr>
            <a:r>
              <a:rPr lang="en" dirty="0"/>
              <a:t>&lt;EXAMPLE OF THE BAD WAY&gt;</a:t>
            </a:r>
            <a:endParaRPr dirty="0"/>
          </a:p>
          <a:p>
            <a:pPr algn="l" rtl="0">
              <a:lnSpc>
                <a:spcPct val="115000"/>
              </a:lnSpc>
              <a:spcBef>
                <a:spcPts val="2133"/>
              </a:spcBef>
            </a:pPr>
            <a:r>
              <a:rPr lang="en" u="sng" dirty="0"/>
              <a:t>DO THIS INSTEAD:</a:t>
            </a:r>
            <a:endParaRPr u="sng" dirty="0"/>
          </a:p>
          <a:p>
            <a:pPr algn="l" rtl="0">
              <a:lnSpc>
                <a:spcPct val="115000"/>
              </a:lnSpc>
              <a:spcBef>
                <a:spcPts val="2133"/>
              </a:spcBef>
              <a:spcAft>
                <a:spcPts val="2133"/>
              </a:spcAft>
            </a:pPr>
            <a:r>
              <a:rPr lang="en" dirty="0"/>
              <a:t>&lt;EXAMPLE OF THE GOOD WAY&gt;</a:t>
            </a:r>
            <a:endParaRPr dirty="0"/>
          </a:p>
        </p:txBody>
      </p:sp>
      <p:cxnSp>
        <p:nvCxnSpPr>
          <p:cNvPr id="200" name="Google Shape;200;p28"/>
          <p:cNvCxnSpPr/>
          <p:nvPr/>
        </p:nvCxnSpPr>
        <p:spPr>
          <a:xfrm rot="10800000">
            <a:off x="6499833" y="2462100"/>
            <a:ext cx="1396000" cy="943200"/>
          </a:xfrm>
          <a:prstGeom prst="straightConnector1">
            <a:avLst/>
          </a:prstGeom>
          <a:noFill/>
          <a:ln w="19050" cap="flat" cmpd="sng">
            <a:solidFill>
              <a:srgbClr val="FF0000"/>
            </a:solidFill>
            <a:prstDash val="solid"/>
            <a:round/>
            <a:headEnd type="none" w="med" len="med"/>
            <a:tailEnd type="triangle" w="med" len="med"/>
          </a:ln>
        </p:spPr>
      </p:cxnSp>
      <p:sp>
        <p:nvSpPr>
          <p:cNvPr id="201" name="Google Shape;201;p28"/>
          <p:cNvSpPr txBox="1"/>
          <p:nvPr/>
        </p:nvSpPr>
        <p:spPr>
          <a:xfrm>
            <a:off x="7895833" y="2462100"/>
            <a:ext cx="3792000" cy="1452800"/>
          </a:xfrm>
          <a:prstGeom prst="rect">
            <a:avLst/>
          </a:prstGeom>
          <a:noFill/>
          <a:ln>
            <a:noFill/>
          </a:ln>
        </p:spPr>
        <p:txBody>
          <a:bodyPr spcFirstLastPara="1" wrap="square" lIns="121900" tIns="121900" rIns="121900" bIns="121900" anchor="t" anchorCtr="0">
            <a:noAutofit/>
          </a:bodyPr>
          <a:lstStyle/>
          <a:p>
            <a:pPr algn="l" rtl="0"/>
            <a:r>
              <a:rPr lang="en" b="1">
                <a:solidFill>
                  <a:srgbClr val="FF0000"/>
                </a:solidFill>
              </a:rPr>
              <a:t>Explain it simply and clearly.</a:t>
            </a:r>
            <a:endParaRPr b="1">
              <a:solidFill>
                <a:srgbClr val="FF0000"/>
              </a:solidFill>
            </a:endParaRPr>
          </a:p>
          <a:p>
            <a:pPr algn="l" rtl="0"/>
            <a:r>
              <a:rPr lang="en" b="1">
                <a:solidFill>
                  <a:srgbClr val="FF0000"/>
                </a:solidFill>
              </a:rPr>
              <a:t>You do not need to use security lingo like XXE/ReDoS/XSS/RCE etc.</a:t>
            </a:r>
            <a:endParaRPr b="1">
              <a:solidFill>
                <a:srgbClr val="FF0000"/>
              </a:solidFill>
            </a:endParaRPr>
          </a:p>
        </p:txBody>
      </p:sp>
      <p:cxnSp>
        <p:nvCxnSpPr>
          <p:cNvPr id="202" name="Google Shape;202;p28"/>
          <p:cNvCxnSpPr/>
          <p:nvPr/>
        </p:nvCxnSpPr>
        <p:spPr>
          <a:xfrm rot="10800000">
            <a:off x="5273333" y="3792133"/>
            <a:ext cx="1629600" cy="500000"/>
          </a:xfrm>
          <a:prstGeom prst="straightConnector1">
            <a:avLst/>
          </a:prstGeom>
          <a:noFill/>
          <a:ln w="19050" cap="flat" cmpd="sng">
            <a:solidFill>
              <a:srgbClr val="FF0000"/>
            </a:solidFill>
            <a:prstDash val="solid"/>
            <a:round/>
            <a:headEnd type="none" w="med" len="med"/>
            <a:tailEnd type="triangle" w="med" len="med"/>
          </a:ln>
        </p:spPr>
      </p:cxnSp>
      <p:cxnSp>
        <p:nvCxnSpPr>
          <p:cNvPr id="203" name="Google Shape;203;p28"/>
          <p:cNvCxnSpPr/>
          <p:nvPr/>
        </p:nvCxnSpPr>
        <p:spPr>
          <a:xfrm flipH="1">
            <a:off x="5490233" y="4386467"/>
            <a:ext cx="1490400" cy="603600"/>
          </a:xfrm>
          <a:prstGeom prst="straightConnector1">
            <a:avLst/>
          </a:prstGeom>
          <a:noFill/>
          <a:ln w="19050" cap="flat" cmpd="sng">
            <a:solidFill>
              <a:srgbClr val="FF0000"/>
            </a:solidFill>
            <a:prstDash val="solid"/>
            <a:round/>
            <a:headEnd type="none" w="med" len="med"/>
            <a:tailEnd type="triangle" w="med" len="med"/>
          </a:ln>
        </p:spPr>
      </p:cxnSp>
      <p:sp>
        <p:nvSpPr>
          <p:cNvPr id="204" name="Google Shape;204;p28"/>
          <p:cNvSpPr txBox="1"/>
          <p:nvPr/>
        </p:nvSpPr>
        <p:spPr>
          <a:xfrm>
            <a:off x="7098500" y="3933667"/>
            <a:ext cx="4881600" cy="1000000"/>
          </a:xfrm>
          <a:prstGeom prst="rect">
            <a:avLst/>
          </a:prstGeom>
          <a:noFill/>
          <a:ln>
            <a:noFill/>
          </a:ln>
        </p:spPr>
        <p:txBody>
          <a:bodyPr spcFirstLastPara="1" wrap="square" lIns="121900" tIns="121900" rIns="121900" bIns="121900" anchor="t" anchorCtr="0">
            <a:noAutofit/>
          </a:bodyPr>
          <a:lstStyle/>
          <a:p>
            <a:pPr algn="l" rtl="0"/>
            <a:r>
              <a:rPr lang="en" b="1" dirty="0">
                <a:solidFill>
                  <a:srgbClr val="FF0000"/>
                </a:solidFill>
              </a:rPr>
              <a:t>First show an example on how the developer intends to do it if you have one</a:t>
            </a:r>
            <a:endParaRPr b="1" dirty="0">
              <a:solidFill>
                <a:srgbClr val="FF0000"/>
              </a:solidFill>
            </a:endParaRPr>
          </a:p>
          <a:p>
            <a:pPr algn="l" rtl="0"/>
            <a:r>
              <a:rPr lang="en" b="1" dirty="0">
                <a:solidFill>
                  <a:srgbClr val="FF0000"/>
                </a:solidFill>
              </a:rPr>
              <a:t>Then show how they can do it correctly.</a:t>
            </a:r>
            <a:endParaRPr b="1" dirty="0">
              <a:solidFill>
                <a:srgbClr val="FF0000"/>
              </a:solidFill>
            </a:endParaRPr>
          </a:p>
          <a:p>
            <a:pPr algn="l" rtl="0"/>
            <a:r>
              <a:rPr lang="en" b="1" dirty="0">
                <a:solidFill>
                  <a:srgbClr val="FF0000"/>
                </a:solidFill>
              </a:rPr>
              <a:t>Make sure it is simple to do.</a:t>
            </a:r>
            <a:endParaRPr b="1" dirty="0">
              <a:solidFill>
                <a:srgbClr val="FF0000"/>
              </a:solidFill>
            </a:endParaRPr>
          </a:p>
        </p:txBody>
      </p:sp>
      <p:sp>
        <p:nvSpPr>
          <p:cNvPr id="205" name="Google Shape;205;p28"/>
          <p:cNvSpPr txBox="1"/>
          <p:nvPr/>
        </p:nvSpPr>
        <p:spPr>
          <a:xfrm>
            <a:off x="547133" y="5772998"/>
            <a:ext cx="10942800" cy="500001"/>
          </a:xfrm>
          <a:prstGeom prst="rect">
            <a:avLst/>
          </a:prstGeom>
          <a:noFill/>
          <a:ln>
            <a:noFill/>
          </a:ln>
        </p:spPr>
        <p:txBody>
          <a:bodyPr spcFirstLastPara="1" wrap="square" lIns="121900" tIns="121900" rIns="121900" bIns="121900" anchor="t" anchorCtr="0">
            <a:noAutofit/>
          </a:bodyPr>
          <a:lstStyle/>
          <a:p>
            <a:pPr algn="l" rtl="0"/>
            <a:r>
              <a:rPr lang="en" b="1" i="1" dirty="0">
                <a:solidFill>
                  <a:srgbClr val="FF0000"/>
                </a:solidFill>
              </a:rPr>
              <a:t>If you want, you can include more details and links to OWASP or another good resource.</a:t>
            </a:r>
            <a:endParaRPr dirty="0">
              <a:solidFill>
                <a:srgbClr val="FF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9"/>
          <p:cNvSpPr txBox="1">
            <a:spLocks noGrp="1"/>
          </p:cNvSpPr>
          <p:nvPr>
            <p:ph type="title"/>
          </p:nvPr>
        </p:nvSpPr>
        <p:spPr>
          <a:prstGeom prst="rect">
            <a:avLst/>
          </a:prstGeom>
        </p:spPr>
        <p:txBody>
          <a:bodyPr spcFirstLastPara="1" wrap="square" lIns="121900" tIns="121900" rIns="121900" bIns="121900" anchor="t" anchorCtr="0">
            <a:noAutofit/>
          </a:bodyPr>
          <a:lstStyle/>
          <a:p>
            <a:pPr algn="l" rtl="0"/>
            <a:r>
              <a:rPr lang="en"/>
              <a:t>When should you train developers?</a:t>
            </a:r>
            <a:endParaRPr/>
          </a:p>
        </p:txBody>
      </p:sp>
      <p:sp>
        <p:nvSpPr>
          <p:cNvPr id="211" name="Google Shape;211;p29"/>
          <p:cNvSpPr txBox="1">
            <a:spLocks noGrp="1"/>
          </p:cNvSpPr>
          <p:nvPr>
            <p:ph type="body" idx="1"/>
          </p:nvPr>
        </p:nvSpPr>
        <p:spPr>
          <a:prstGeom prst="rect">
            <a:avLst/>
          </a:prstGeom>
        </p:spPr>
        <p:txBody>
          <a:bodyPr spcFirstLastPara="1" wrap="square" lIns="121900" tIns="121900" rIns="121900" bIns="121900" anchor="t" anchorCtr="0">
            <a:noAutofit/>
          </a:bodyPr>
          <a:lstStyle/>
          <a:p>
            <a:pPr marL="609585" indent="-457189" algn="l" rtl="0">
              <a:spcBef>
                <a:spcPts val="0"/>
              </a:spcBef>
              <a:buSzPts val="1800"/>
              <a:buChar char="●"/>
            </a:pPr>
            <a:r>
              <a:rPr lang="en"/>
              <a:t>When they get access to the repository</a:t>
            </a:r>
            <a:endParaRPr/>
          </a:p>
          <a:p>
            <a:pPr algn="l" rtl="0">
              <a:spcBef>
                <a:spcPts val="2133"/>
              </a:spcBef>
            </a:pPr>
            <a:endParaRPr>
              <a:solidFill>
                <a:srgbClr val="FF0000"/>
              </a:solidFill>
            </a:endParaRPr>
          </a:p>
          <a:p>
            <a:pPr marL="609585" indent="-457189" algn="l" rtl="0">
              <a:spcBef>
                <a:spcPts val="2133"/>
              </a:spcBef>
              <a:buSzPts val="1800"/>
              <a:buChar char="●"/>
            </a:pPr>
            <a:r>
              <a:rPr lang="en"/>
              <a:t>Once a year, retrain for their specific department</a:t>
            </a:r>
            <a:endParaRPr/>
          </a:p>
          <a:p>
            <a:pPr algn="l" rtl="0">
              <a:spcBef>
                <a:spcPts val="2133"/>
              </a:spcBef>
              <a:spcAft>
                <a:spcPts val="2133"/>
              </a:spcAft>
            </a:pPr>
            <a:endParaRPr>
              <a:solidFill>
                <a:srgbClr val="FF0000"/>
              </a:solidFill>
            </a:endParaRPr>
          </a:p>
        </p:txBody>
      </p:sp>
      <p:pic>
        <p:nvPicPr>
          <p:cNvPr id="212" name="Google Shape;212;p29"/>
          <p:cNvPicPr preferRelativeResize="0"/>
          <p:nvPr/>
        </p:nvPicPr>
        <p:blipFill>
          <a:blip r:embed="rId3">
            <a:alphaModFix/>
          </a:blip>
          <a:stretch>
            <a:fillRect/>
          </a:stretch>
        </p:blipFill>
        <p:spPr>
          <a:xfrm>
            <a:off x="3773301" y="3595167"/>
            <a:ext cx="3750767" cy="3136533"/>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0"/>
          <p:cNvSpPr txBox="1">
            <a:spLocks noGrp="1"/>
          </p:cNvSpPr>
          <p:nvPr>
            <p:ph type="title"/>
          </p:nvPr>
        </p:nvSpPr>
        <p:spPr>
          <a:prstGeom prst="rect">
            <a:avLst/>
          </a:prstGeom>
        </p:spPr>
        <p:txBody>
          <a:bodyPr spcFirstLastPara="1" wrap="square" lIns="121900" tIns="121900" rIns="121900" bIns="121900" anchor="t" anchorCtr="0">
            <a:noAutofit/>
          </a:bodyPr>
          <a:lstStyle/>
          <a:p>
            <a:pPr algn="l" rtl="0"/>
            <a:r>
              <a:rPr lang="en"/>
              <a:t>ReDoS Code Analysis</a:t>
            </a:r>
            <a:endParaRPr/>
          </a:p>
        </p:txBody>
      </p:sp>
      <p:sp>
        <p:nvSpPr>
          <p:cNvPr id="218" name="Google Shape;218;p30"/>
          <p:cNvSpPr txBox="1">
            <a:spLocks noGrp="1"/>
          </p:cNvSpPr>
          <p:nvPr>
            <p:ph type="body" idx="1"/>
          </p:nvPr>
        </p:nvSpPr>
        <p:spPr>
          <a:prstGeom prst="rect">
            <a:avLst/>
          </a:prstGeom>
        </p:spPr>
        <p:txBody>
          <a:bodyPr spcFirstLastPara="1" wrap="square" lIns="121900" tIns="121900" rIns="121900" bIns="121900" anchor="t" anchorCtr="0">
            <a:noAutofit/>
          </a:bodyPr>
          <a:lstStyle/>
          <a:p>
            <a:pPr marL="0" indent="0" algn="l" rtl="0">
              <a:buNone/>
            </a:pPr>
            <a:r>
              <a:rPr lang="en"/>
              <a:t>Simple way</a:t>
            </a:r>
            <a:endParaRPr/>
          </a:p>
          <a:p>
            <a:pPr marL="0" indent="0" algn="l" rtl="0">
              <a:spcBef>
                <a:spcPts val="2133"/>
              </a:spcBef>
              <a:buNone/>
            </a:pPr>
            <a:r>
              <a:rPr lang="en"/>
              <a:t>Use a regex to find where your developers are using the bad method:</a:t>
            </a:r>
            <a:endParaRPr/>
          </a:p>
          <a:p>
            <a:pPr marL="0" indent="0" algn="l" rtl="0">
              <a:spcBef>
                <a:spcPts val="2133"/>
              </a:spcBef>
              <a:buNone/>
            </a:pPr>
            <a:r>
              <a:rPr lang="en"/>
              <a:t> </a:t>
            </a:r>
            <a:endParaRPr/>
          </a:p>
          <a:p>
            <a:pPr marL="0" indent="0" algn="l" rtl="0">
              <a:spcBef>
                <a:spcPts val="2133"/>
              </a:spcBef>
              <a:buNone/>
            </a:pPr>
            <a:endParaRPr/>
          </a:p>
          <a:p>
            <a:pPr marL="0" indent="0" algn="l" rtl="0">
              <a:spcBef>
                <a:spcPts val="2133"/>
              </a:spcBef>
              <a:buNone/>
            </a:pPr>
            <a:r>
              <a:rPr lang="en" i="1">
                <a:solidFill>
                  <a:srgbClr val="FF0000"/>
                </a:solidFill>
              </a:rPr>
              <a:t>I recommend using a tool like DevSkim, but you can use any code searching tool like grep</a:t>
            </a:r>
            <a:endParaRPr i="1">
              <a:solidFill>
                <a:srgbClr val="FF0000"/>
              </a:solidFill>
            </a:endParaRPr>
          </a:p>
          <a:p>
            <a:pPr marL="0" indent="0" algn="l" rtl="0">
              <a:spcBef>
                <a:spcPts val="2133"/>
              </a:spcBef>
              <a:spcAft>
                <a:spcPts val="2133"/>
              </a:spcAft>
              <a:buNone/>
            </a:pPr>
            <a:r>
              <a:rPr lang="en" sz="1467" u="sng">
                <a:solidFill>
                  <a:schemeClr val="hlink"/>
                </a:solidFill>
                <a:hlinkClick r:id="rId3"/>
              </a:rPr>
              <a:t>https://github.com/microsoft/DevSkim</a:t>
            </a:r>
            <a:endParaRPr i="1">
              <a:solidFill>
                <a:srgbClr val="FF0000"/>
              </a:solidFill>
            </a:endParaRPr>
          </a:p>
        </p:txBody>
      </p:sp>
      <p:sp>
        <p:nvSpPr>
          <p:cNvPr id="219" name="Google Shape;219;p30"/>
          <p:cNvSpPr txBox="1">
            <a:spLocks noGrp="1"/>
          </p:cNvSpPr>
          <p:nvPr>
            <p:ph type="body" idx="2"/>
          </p:nvPr>
        </p:nvSpPr>
        <p:spPr>
          <a:prstGeom prst="rect">
            <a:avLst/>
          </a:prstGeom>
        </p:spPr>
        <p:txBody>
          <a:bodyPr spcFirstLastPara="1" wrap="square" lIns="121900" tIns="121900" rIns="121900" bIns="121900" anchor="t" anchorCtr="0">
            <a:noAutofit/>
          </a:bodyPr>
          <a:lstStyle/>
          <a:p>
            <a:pPr marL="0" indent="0" algn="l" rtl="0">
              <a:buNone/>
            </a:pPr>
            <a:r>
              <a:rPr lang="en"/>
              <a:t>Complex and more accurate way</a:t>
            </a:r>
            <a:endParaRPr/>
          </a:p>
          <a:p>
            <a:pPr marL="0" indent="0" algn="l" rtl="0">
              <a:spcBef>
                <a:spcPts val="2133"/>
              </a:spcBef>
              <a:buNone/>
            </a:pPr>
            <a:r>
              <a:rPr lang="en"/>
              <a:t>Use a static analyzer to find all instances of the base regex class being used</a:t>
            </a:r>
            <a:endParaRPr/>
          </a:p>
          <a:p>
            <a:pPr marL="0" indent="0" algn="l" rtl="0">
              <a:spcBef>
                <a:spcPts val="2133"/>
              </a:spcBef>
              <a:buNone/>
            </a:pPr>
            <a:r>
              <a:rPr lang="en" i="1">
                <a:solidFill>
                  <a:srgbClr val="FF0000"/>
                </a:solidFill>
              </a:rPr>
              <a:t>Roslyn is a great tool for this. You can get the type of all objects and then show results for banned classes.</a:t>
            </a:r>
            <a:endParaRPr i="1">
              <a:solidFill>
                <a:srgbClr val="FF0000"/>
              </a:solidFill>
            </a:endParaRPr>
          </a:p>
          <a:p>
            <a:pPr marL="0" indent="0" algn="l" rtl="0">
              <a:spcBef>
                <a:spcPts val="2133"/>
              </a:spcBef>
              <a:spcAft>
                <a:spcPts val="2133"/>
              </a:spcAft>
              <a:buNone/>
            </a:pPr>
            <a:endParaRPr i="1">
              <a:solidFill>
                <a:srgbClr val="FF0000"/>
              </a:solidFill>
            </a:endParaRPr>
          </a:p>
        </p:txBody>
      </p:sp>
      <p:pic>
        <p:nvPicPr>
          <p:cNvPr id="220" name="Google Shape;220;p30"/>
          <p:cNvPicPr preferRelativeResize="0"/>
          <p:nvPr/>
        </p:nvPicPr>
        <p:blipFill>
          <a:blip r:embed="rId4">
            <a:alphaModFix/>
          </a:blip>
          <a:stretch>
            <a:fillRect/>
          </a:stretch>
        </p:blipFill>
        <p:spPr>
          <a:xfrm>
            <a:off x="6401317" y="4332901"/>
            <a:ext cx="5416967" cy="393167"/>
          </a:xfrm>
          <a:prstGeom prst="rect">
            <a:avLst/>
          </a:prstGeom>
          <a:noFill/>
          <a:ln>
            <a:noFill/>
          </a:ln>
        </p:spPr>
      </p:pic>
      <p:pic>
        <p:nvPicPr>
          <p:cNvPr id="221" name="Google Shape;221;p30"/>
          <p:cNvPicPr preferRelativeResize="0"/>
          <p:nvPr/>
        </p:nvPicPr>
        <p:blipFill rotWithShape="1">
          <a:blip r:embed="rId5">
            <a:alphaModFix/>
          </a:blip>
          <a:srcRect l="10785" t="32530" r="70320" b="61502"/>
          <a:stretch/>
        </p:blipFill>
        <p:spPr>
          <a:xfrm>
            <a:off x="1094267" y="3280800"/>
            <a:ext cx="3177567" cy="5302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prstGeom prst="rect">
            <a:avLst/>
          </a:prstGeom>
        </p:spPr>
        <p:txBody>
          <a:bodyPr spcFirstLastPara="1" wrap="square" lIns="121900" tIns="121900" rIns="121900" bIns="121900" anchor="t" anchorCtr="0">
            <a:noAutofit/>
          </a:bodyPr>
          <a:lstStyle/>
          <a:p>
            <a:pPr algn="l"/>
            <a:r>
              <a:rPr lang="en" dirty="0"/>
              <a:t>About Me</a:t>
            </a:r>
            <a:endParaRPr dirty="0"/>
          </a:p>
        </p:txBody>
      </p:sp>
      <p:sp>
        <p:nvSpPr>
          <p:cNvPr id="65" name="Google Shape;65;p15"/>
          <p:cNvSpPr txBox="1">
            <a:spLocks noGrp="1"/>
          </p:cNvSpPr>
          <p:nvPr>
            <p:ph type="body" idx="1"/>
          </p:nvPr>
        </p:nvSpPr>
        <p:spPr>
          <a:xfrm>
            <a:off x="213933" y="1701708"/>
            <a:ext cx="8177592" cy="2458400"/>
          </a:xfrm>
          <a:prstGeom prst="rect">
            <a:avLst/>
          </a:prstGeom>
        </p:spPr>
        <p:txBody>
          <a:bodyPr spcFirstLastPara="1" wrap="square" lIns="121900" tIns="121900" rIns="121900" bIns="121900" anchor="t" anchorCtr="0">
            <a:noAutofit/>
          </a:bodyPr>
          <a:lstStyle/>
          <a:p>
            <a:pPr marL="0" indent="0" algn="l">
              <a:buNone/>
            </a:pPr>
            <a:r>
              <a:rPr lang="en" dirty="0"/>
              <a:t>Currently work on the application security team </a:t>
            </a:r>
            <a:r>
              <a:rPr lang="en-US" dirty="0"/>
              <a:t>at DocuSign</a:t>
            </a:r>
            <a:endParaRPr dirty="0"/>
          </a:p>
          <a:p>
            <a:pPr marL="0" indent="0" algn="l">
              <a:spcBef>
                <a:spcPts val="2133"/>
              </a:spcBef>
              <a:spcAft>
                <a:spcPts val="2133"/>
              </a:spcAft>
              <a:buNone/>
            </a:pPr>
            <a:r>
              <a:rPr lang="en" dirty="0"/>
              <a:t>Special thanks to Hailey Dhanens, John Heasman, Krishna Rai, </a:t>
            </a:r>
            <a:r>
              <a:rPr lang="en-US" dirty="0"/>
              <a:t>Rui Tu, </a:t>
            </a:r>
            <a:r>
              <a:rPr lang="en" dirty="0"/>
              <a:t>Josh Estalilla, and Skyler Berg</a:t>
            </a:r>
          </a:p>
          <a:p>
            <a:pPr marL="0" indent="0" algn="l">
              <a:spcBef>
                <a:spcPts val="2133"/>
              </a:spcBef>
              <a:spcAft>
                <a:spcPts val="2133"/>
              </a:spcAft>
              <a:buNone/>
            </a:pPr>
            <a:r>
              <a:rPr lang="en" dirty="0"/>
              <a:t>We were </a:t>
            </a:r>
            <a:r>
              <a:rPr lang="en-US" dirty="0"/>
              <a:t>tired of playing whack-a-mole with bugs</a:t>
            </a:r>
            <a:endParaRPr dirty="0"/>
          </a:p>
        </p:txBody>
      </p:sp>
      <p:sp>
        <p:nvSpPr>
          <p:cNvPr id="67" name="Google Shape;67;p15"/>
          <p:cNvSpPr txBox="1"/>
          <p:nvPr/>
        </p:nvSpPr>
        <p:spPr>
          <a:xfrm>
            <a:off x="698067" y="4999633"/>
            <a:ext cx="6622000" cy="1018800"/>
          </a:xfrm>
          <a:prstGeom prst="rect">
            <a:avLst/>
          </a:prstGeom>
          <a:noFill/>
          <a:ln>
            <a:noFill/>
          </a:ln>
        </p:spPr>
        <p:txBody>
          <a:bodyPr spcFirstLastPara="1" wrap="square" lIns="121900" tIns="121900" rIns="121900" bIns="121900" anchor="t" anchorCtr="0">
            <a:noAutofit/>
          </a:bodyPr>
          <a:lstStyle/>
          <a:p>
            <a:pPr algn="l" rtl="0"/>
            <a:r>
              <a:rPr lang="en" b="1" i="1">
                <a:solidFill>
                  <a:srgbClr val="FF0000"/>
                </a:solidFill>
              </a:rPr>
              <a:t>Note: My examples may use one particular library or framework, but this strategy is independent of any framework/language/library.</a:t>
            </a:r>
            <a:endParaRPr b="1" i="1">
              <a:solidFill>
                <a:srgbClr val="FF0000"/>
              </a:solidFill>
            </a:endParaRPr>
          </a:p>
        </p:txBody>
      </p:sp>
      <p:pic>
        <p:nvPicPr>
          <p:cNvPr id="3" name="Picture 2">
            <a:extLst>
              <a:ext uri="{FF2B5EF4-FFF2-40B4-BE49-F238E27FC236}">
                <a16:creationId xmlns:a16="http://schemas.microsoft.com/office/drawing/2014/main" id="{E9111832-8BB5-4E6B-8AA7-E872966693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6436" y="1135746"/>
            <a:ext cx="2581680" cy="45865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1"/>
          <p:cNvSpPr txBox="1">
            <a:spLocks noGrp="1"/>
          </p:cNvSpPr>
          <p:nvPr>
            <p:ph type="title"/>
          </p:nvPr>
        </p:nvSpPr>
        <p:spPr>
          <a:xfrm>
            <a:off x="447592" y="48136"/>
            <a:ext cx="10772775" cy="1658198"/>
          </a:xfrm>
          <a:prstGeom prst="rect">
            <a:avLst/>
          </a:prstGeom>
        </p:spPr>
        <p:txBody>
          <a:bodyPr spcFirstLastPara="1" wrap="square" lIns="121900" tIns="121900" rIns="121900" bIns="121900" anchor="t" anchorCtr="0">
            <a:noAutofit/>
          </a:bodyPr>
          <a:lstStyle/>
          <a:p>
            <a:pPr algn="l" rtl="0"/>
            <a:r>
              <a:rPr lang="en" dirty="0"/>
              <a:t>Example unsafe regex DevSkim rule</a:t>
            </a:r>
            <a:endParaRPr dirty="0"/>
          </a:p>
        </p:txBody>
      </p:sp>
      <p:sp>
        <p:nvSpPr>
          <p:cNvPr id="2" name="Text Placeholder 1">
            <a:extLst>
              <a:ext uri="{FF2B5EF4-FFF2-40B4-BE49-F238E27FC236}">
                <a16:creationId xmlns:a16="http://schemas.microsoft.com/office/drawing/2014/main" id="{22BF30D6-ABFD-45A3-9E0E-6379E6A7E8F1}"/>
              </a:ext>
            </a:extLst>
          </p:cNvPr>
          <p:cNvSpPr>
            <a:spLocks noGrp="1"/>
          </p:cNvSpPr>
          <p:nvPr>
            <p:ph type="body" idx="1"/>
          </p:nvPr>
        </p:nvSpPr>
        <p:spPr/>
        <p:txBody>
          <a:bodyPr/>
          <a:lstStyle/>
          <a:p>
            <a:endParaRPr lang="en-US"/>
          </a:p>
        </p:txBody>
      </p:sp>
      <p:pic>
        <p:nvPicPr>
          <p:cNvPr id="227" name="Google Shape;227;p31"/>
          <p:cNvPicPr preferRelativeResize="0"/>
          <p:nvPr/>
        </p:nvPicPr>
        <p:blipFill>
          <a:blip r:embed="rId3">
            <a:alphaModFix/>
          </a:blip>
          <a:stretch>
            <a:fillRect/>
          </a:stretch>
        </p:blipFill>
        <p:spPr>
          <a:xfrm>
            <a:off x="373001" y="885300"/>
            <a:ext cx="10534265" cy="5566299"/>
          </a:xfrm>
          <a:prstGeom prst="rect">
            <a:avLst/>
          </a:prstGeom>
          <a:noFill/>
          <a:ln>
            <a:noFill/>
          </a:ln>
        </p:spPr>
      </p:pic>
      <p:sp>
        <p:nvSpPr>
          <p:cNvPr id="228" name="Google Shape;228;p31"/>
          <p:cNvSpPr/>
          <p:nvPr/>
        </p:nvSpPr>
        <p:spPr>
          <a:xfrm>
            <a:off x="971633" y="1047100"/>
            <a:ext cx="8518400" cy="763600"/>
          </a:xfrm>
          <a:prstGeom prst="rect">
            <a:avLst/>
          </a:prstGeom>
          <a:noFill/>
          <a:ln w="1905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l" rtl="0"/>
            <a:endParaRPr/>
          </a:p>
        </p:txBody>
      </p:sp>
      <p:sp>
        <p:nvSpPr>
          <p:cNvPr id="229" name="Google Shape;229;p31"/>
          <p:cNvSpPr/>
          <p:nvPr/>
        </p:nvSpPr>
        <p:spPr>
          <a:xfrm>
            <a:off x="1547067" y="2773400"/>
            <a:ext cx="1990400" cy="226400"/>
          </a:xfrm>
          <a:prstGeom prst="rect">
            <a:avLst/>
          </a:prstGeom>
          <a:noFill/>
          <a:ln w="1905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l" rtl="0"/>
            <a:endParaRPr/>
          </a:p>
        </p:txBody>
      </p:sp>
      <p:sp>
        <p:nvSpPr>
          <p:cNvPr id="230" name="Google Shape;230;p31"/>
          <p:cNvSpPr/>
          <p:nvPr/>
        </p:nvSpPr>
        <p:spPr>
          <a:xfrm>
            <a:off x="736600" y="4038200"/>
            <a:ext cx="3857600" cy="2244400"/>
          </a:xfrm>
          <a:prstGeom prst="rect">
            <a:avLst/>
          </a:prstGeom>
          <a:noFill/>
          <a:ln w="1905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l" rtl="0"/>
            <a:endParaRPr/>
          </a:p>
        </p:txBody>
      </p:sp>
      <p:cxnSp>
        <p:nvCxnSpPr>
          <p:cNvPr id="231" name="Google Shape;231;p31"/>
          <p:cNvCxnSpPr/>
          <p:nvPr/>
        </p:nvCxnSpPr>
        <p:spPr>
          <a:xfrm rot="10800000">
            <a:off x="7131767" y="1943267"/>
            <a:ext cx="962000" cy="679200"/>
          </a:xfrm>
          <a:prstGeom prst="straightConnector1">
            <a:avLst/>
          </a:prstGeom>
          <a:noFill/>
          <a:ln w="19050" cap="flat" cmpd="sng">
            <a:solidFill>
              <a:srgbClr val="FF0000"/>
            </a:solidFill>
            <a:prstDash val="solid"/>
            <a:round/>
            <a:headEnd type="none" w="med" len="med"/>
            <a:tailEnd type="triangle" w="med" len="med"/>
          </a:ln>
        </p:spPr>
      </p:cxnSp>
      <p:cxnSp>
        <p:nvCxnSpPr>
          <p:cNvPr id="232" name="Google Shape;232;p31"/>
          <p:cNvCxnSpPr/>
          <p:nvPr/>
        </p:nvCxnSpPr>
        <p:spPr>
          <a:xfrm rot="10800000">
            <a:off x="3632167" y="2825633"/>
            <a:ext cx="1065600" cy="183600"/>
          </a:xfrm>
          <a:prstGeom prst="straightConnector1">
            <a:avLst/>
          </a:prstGeom>
          <a:noFill/>
          <a:ln w="19050" cap="flat" cmpd="sng">
            <a:solidFill>
              <a:srgbClr val="FF0000"/>
            </a:solidFill>
            <a:prstDash val="solid"/>
            <a:round/>
            <a:headEnd type="none" w="med" len="med"/>
            <a:tailEnd type="triangle" w="med" len="med"/>
          </a:ln>
        </p:spPr>
      </p:cxnSp>
      <p:cxnSp>
        <p:nvCxnSpPr>
          <p:cNvPr id="233" name="Google Shape;233;p31"/>
          <p:cNvCxnSpPr/>
          <p:nvPr/>
        </p:nvCxnSpPr>
        <p:spPr>
          <a:xfrm rot="10800000">
            <a:off x="4631567" y="4745033"/>
            <a:ext cx="1368000" cy="311200"/>
          </a:xfrm>
          <a:prstGeom prst="straightConnector1">
            <a:avLst/>
          </a:prstGeom>
          <a:noFill/>
          <a:ln w="19050" cap="flat" cmpd="sng">
            <a:solidFill>
              <a:srgbClr val="FF0000"/>
            </a:solidFill>
            <a:prstDash val="solid"/>
            <a:round/>
            <a:headEnd type="none" w="med" len="med"/>
            <a:tailEnd type="triangle" w="med" len="med"/>
          </a:ln>
        </p:spPr>
      </p:cxnSp>
      <p:sp>
        <p:nvSpPr>
          <p:cNvPr id="234" name="Google Shape;234;p31"/>
          <p:cNvSpPr txBox="1"/>
          <p:nvPr/>
        </p:nvSpPr>
        <p:spPr>
          <a:xfrm>
            <a:off x="8159800" y="2311167"/>
            <a:ext cx="2320400" cy="1320800"/>
          </a:xfrm>
          <a:prstGeom prst="rect">
            <a:avLst/>
          </a:prstGeom>
          <a:noFill/>
          <a:ln>
            <a:noFill/>
          </a:ln>
        </p:spPr>
        <p:txBody>
          <a:bodyPr spcFirstLastPara="1" wrap="square" lIns="121900" tIns="121900" rIns="121900" bIns="121900" anchor="t" anchorCtr="0">
            <a:noAutofit/>
          </a:bodyPr>
          <a:lstStyle/>
          <a:p>
            <a:pPr algn="l" rtl="0"/>
            <a:endParaRPr b="1">
              <a:solidFill>
                <a:srgbClr val="FF0000"/>
              </a:solidFill>
            </a:endParaRPr>
          </a:p>
        </p:txBody>
      </p:sp>
      <p:sp>
        <p:nvSpPr>
          <p:cNvPr id="235" name="Google Shape;235;p31"/>
          <p:cNvSpPr txBox="1"/>
          <p:nvPr/>
        </p:nvSpPr>
        <p:spPr>
          <a:xfrm>
            <a:off x="7914533" y="2538467"/>
            <a:ext cx="2933600" cy="1575200"/>
          </a:xfrm>
          <a:prstGeom prst="rect">
            <a:avLst/>
          </a:prstGeom>
          <a:noFill/>
          <a:ln>
            <a:noFill/>
          </a:ln>
        </p:spPr>
        <p:txBody>
          <a:bodyPr spcFirstLastPara="1" wrap="square" lIns="121900" tIns="121900" rIns="121900" bIns="121900" anchor="t" anchorCtr="0">
            <a:noAutofit/>
          </a:bodyPr>
          <a:lstStyle/>
          <a:p>
            <a:pPr algn="l" rtl="0"/>
            <a:r>
              <a:rPr lang="en">
                <a:solidFill>
                  <a:srgbClr val="FF0000"/>
                </a:solidFill>
              </a:rPr>
              <a:t>Clear description </a:t>
            </a:r>
            <a:endParaRPr>
              <a:solidFill>
                <a:srgbClr val="FF0000"/>
              </a:solidFill>
            </a:endParaRPr>
          </a:p>
          <a:p>
            <a:pPr algn="l" rtl="0"/>
            <a:r>
              <a:rPr lang="en">
                <a:solidFill>
                  <a:srgbClr val="FF0000"/>
                </a:solidFill>
              </a:rPr>
              <a:t>Optional: </a:t>
            </a:r>
            <a:endParaRPr>
              <a:solidFill>
                <a:srgbClr val="FF0000"/>
              </a:solidFill>
            </a:endParaRPr>
          </a:p>
          <a:p>
            <a:pPr algn="l" rtl="0"/>
            <a:r>
              <a:rPr lang="en">
                <a:solidFill>
                  <a:srgbClr val="FF0000"/>
                </a:solidFill>
              </a:rPr>
              <a:t>Link to documentation</a:t>
            </a:r>
            <a:endParaRPr>
              <a:solidFill>
                <a:srgbClr val="FF0000"/>
              </a:solidFill>
            </a:endParaRPr>
          </a:p>
        </p:txBody>
      </p:sp>
      <p:sp>
        <p:nvSpPr>
          <p:cNvPr id="236" name="Google Shape;236;p31"/>
          <p:cNvSpPr txBox="1"/>
          <p:nvPr/>
        </p:nvSpPr>
        <p:spPr>
          <a:xfrm>
            <a:off x="4631567" y="2717400"/>
            <a:ext cx="3065200" cy="1320800"/>
          </a:xfrm>
          <a:prstGeom prst="rect">
            <a:avLst/>
          </a:prstGeom>
          <a:noFill/>
          <a:ln>
            <a:noFill/>
          </a:ln>
        </p:spPr>
        <p:txBody>
          <a:bodyPr spcFirstLastPara="1" wrap="square" lIns="121900" tIns="121900" rIns="121900" bIns="121900" anchor="t" anchorCtr="0">
            <a:noAutofit/>
          </a:bodyPr>
          <a:lstStyle/>
          <a:p>
            <a:pPr algn="l" rtl="0"/>
            <a:r>
              <a:rPr lang="en">
                <a:solidFill>
                  <a:srgbClr val="FF0000"/>
                </a:solidFill>
              </a:rPr>
              <a:t>Start with simple rules. </a:t>
            </a:r>
            <a:endParaRPr>
              <a:solidFill>
                <a:srgbClr val="FF0000"/>
              </a:solidFill>
            </a:endParaRPr>
          </a:p>
          <a:p>
            <a:pPr algn="l" rtl="0"/>
            <a:r>
              <a:rPr lang="en">
                <a:solidFill>
                  <a:srgbClr val="FF0000"/>
                </a:solidFill>
              </a:rPr>
              <a:t>Go for 80%</a:t>
            </a:r>
            <a:endParaRPr>
              <a:solidFill>
                <a:srgbClr val="FF0000"/>
              </a:solidFill>
            </a:endParaRPr>
          </a:p>
        </p:txBody>
      </p:sp>
      <p:sp>
        <p:nvSpPr>
          <p:cNvPr id="237" name="Google Shape;237;p31"/>
          <p:cNvSpPr txBox="1"/>
          <p:nvPr/>
        </p:nvSpPr>
        <p:spPr>
          <a:xfrm>
            <a:off x="5999567" y="4618600"/>
            <a:ext cx="3065200" cy="1320800"/>
          </a:xfrm>
          <a:prstGeom prst="rect">
            <a:avLst/>
          </a:prstGeom>
          <a:noFill/>
          <a:ln>
            <a:noFill/>
          </a:ln>
        </p:spPr>
        <p:txBody>
          <a:bodyPr spcFirstLastPara="1" wrap="square" lIns="121900" tIns="121900" rIns="121900" bIns="121900" anchor="t" anchorCtr="0">
            <a:noAutofit/>
          </a:bodyPr>
          <a:lstStyle/>
          <a:p>
            <a:pPr algn="l" rtl="0"/>
            <a:r>
              <a:rPr lang="en">
                <a:solidFill>
                  <a:srgbClr val="FF0000"/>
                </a:solidFill>
              </a:rPr>
              <a:t>Optional:</a:t>
            </a:r>
            <a:endParaRPr>
              <a:solidFill>
                <a:srgbClr val="FF0000"/>
              </a:solidFill>
            </a:endParaRPr>
          </a:p>
          <a:p>
            <a:pPr algn="l" rtl="0"/>
            <a:r>
              <a:rPr lang="en">
                <a:solidFill>
                  <a:srgbClr val="FF0000"/>
                </a:solidFill>
              </a:rPr>
              <a:t>Have exclusions </a:t>
            </a:r>
            <a:endParaRPr>
              <a:solidFill>
                <a:srgbClr val="FF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childTnLst>
                                </p:cTn>
                              </p:par>
                              <p:par>
                                <p:cTn id="8" presetID="10" presetClass="entr" presetSubtype="0" fill="hold" nodeType="withEffect">
                                  <p:stCondLst>
                                    <p:cond delay="0"/>
                                  </p:stCondLst>
                                  <p:childTnLst>
                                    <p:set>
                                      <p:cBhvr>
                                        <p:cTn id="9" dur="1" fill="hold">
                                          <p:stCondLst>
                                            <p:cond delay="0"/>
                                          </p:stCondLst>
                                        </p:cTn>
                                        <p:tgtEl>
                                          <p:spTgt spid="236"/>
                                        </p:tgtEl>
                                        <p:attrNameLst>
                                          <p:attrName>style.visibility</p:attrName>
                                        </p:attrNameLst>
                                      </p:cBhvr>
                                      <p:to>
                                        <p:strVal val="visible"/>
                                      </p:to>
                                    </p:set>
                                    <p:animEffect transition="in" filter="fade">
                                      <p:cBhvr>
                                        <p:cTn id="10" dur="1000"/>
                                        <p:tgtEl>
                                          <p:spTgt spid="236"/>
                                        </p:tgtEl>
                                      </p:cBhvr>
                                    </p:animEffect>
                                  </p:childTnLst>
                                </p:cTn>
                              </p:par>
                              <p:par>
                                <p:cTn id="11" presetID="10" presetClass="entr" presetSubtype="0" fill="hold" nodeType="withEffect">
                                  <p:stCondLst>
                                    <p:cond delay="0"/>
                                  </p:stCondLst>
                                  <p:childTnLst>
                                    <p:set>
                                      <p:cBhvr>
                                        <p:cTn id="12" dur="1" fill="hold">
                                          <p:stCondLst>
                                            <p:cond delay="0"/>
                                          </p:stCondLst>
                                        </p:cTn>
                                        <p:tgtEl>
                                          <p:spTgt spid="229"/>
                                        </p:tgtEl>
                                        <p:attrNameLst>
                                          <p:attrName>style.visibility</p:attrName>
                                        </p:attrNameLst>
                                      </p:cBhvr>
                                      <p:to>
                                        <p:strVal val="visible"/>
                                      </p:to>
                                    </p:set>
                                    <p:animEffect transition="in" filter="fade">
                                      <p:cBhvr>
                                        <p:cTn id="13" dur="1000"/>
                                        <p:tgtEl>
                                          <p:spTgt spid="2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1"/>
                                        </p:tgtEl>
                                        <p:attrNameLst>
                                          <p:attrName>style.visibility</p:attrName>
                                        </p:attrNameLst>
                                      </p:cBhvr>
                                      <p:to>
                                        <p:strVal val="visible"/>
                                      </p:to>
                                    </p:set>
                                    <p:animEffect transition="in" filter="fade">
                                      <p:cBhvr>
                                        <p:cTn id="18" dur="1000"/>
                                        <p:tgtEl>
                                          <p:spTgt spid="231"/>
                                        </p:tgtEl>
                                      </p:cBhvr>
                                    </p:animEffect>
                                  </p:childTnLst>
                                </p:cTn>
                              </p:par>
                              <p:par>
                                <p:cTn id="19" presetID="10" presetClass="entr" presetSubtype="0" fill="hold" nodeType="withEffect">
                                  <p:stCondLst>
                                    <p:cond delay="0"/>
                                  </p:stCondLst>
                                  <p:childTnLst>
                                    <p:set>
                                      <p:cBhvr>
                                        <p:cTn id="20" dur="1" fill="hold">
                                          <p:stCondLst>
                                            <p:cond delay="0"/>
                                          </p:stCondLst>
                                        </p:cTn>
                                        <p:tgtEl>
                                          <p:spTgt spid="235"/>
                                        </p:tgtEl>
                                        <p:attrNameLst>
                                          <p:attrName>style.visibility</p:attrName>
                                        </p:attrNameLst>
                                      </p:cBhvr>
                                      <p:to>
                                        <p:strVal val="visible"/>
                                      </p:to>
                                    </p:set>
                                    <p:animEffect transition="in" filter="fade">
                                      <p:cBhvr>
                                        <p:cTn id="21" dur="1000"/>
                                        <p:tgtEl>
                                          <p:spTgt spid="235"/>
                                        </p:tgtEl>
                                      </p:cBhvr>
                                    </p:animEffect>
                                  </p:childTnLst>
                                </p:cTn>
                              </p:par>
                              <p:par>
                                <p:cTn id="22" presetID="10" presetClass="entr" presetSubtype="0" fill="hold" nodeType="withEffect">
                                  <p:stCondLst>
                                    <p:cond delay="0"/>
                                  </p:stCondLst>
                                  <p:childTnLst>
                                    <p:set>
                                      <p:cBhvr>
                                        <p:cTn id="23" dur="1" fill="hold">
                                          <p:stCondLst>
                                            <p:cond delay="0"/>
                                          </p:stCondLst>
                                        </p:cTn>
                                        <p:tgtEl>
                                          <p:spTgt spid="228"/>
                                        </p:tgtEl>
                                        <p:attrNameLst>
                                          <p:attrName>style.visibility</p:attrName>
                                        </p:attrNameLst>
                                      </p:cBhvr>
                                      <p:to>
                                        <p:strVal val="visible"/>
                                      </p:to>
                                    </p:set>
                                    <p:animEffect transition="in" filter="fade">
                                      <p:cBhvr>
                                        <p:cTn id="24" dur="1000"/>
                                        <p:tgtEl>
                                          <p:spTgt spid="2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3"/>
                                        </p:tgtEl>
                                        <p:attrNameLst>
                                          <p:attrName>style.visibility</p:attrName>
                                        </p:attrNameLst>
                                      </p:cBhvr>
                                      <p:to>
                                        <p:strVal val="visible"/>
                                      </p:to>
                                    </p:set>
                                    <p:animEffect transition="in" filter="fade">
                                      <p:cBhvr>
                                        <p:cTn id="29" dur="1000"/>
                                        <p:tgtEl>
                                          <p:spTgt spid="233"/>
                                        </p:tgtEl>
                                      </p:cBhvr>
                                    </p:animEffect>
                                  </p:childTnLst>
                                </p:cTn>
                              </p:par>
                              <p:par>
                                <p:cTn id="30" presetID="10" presetClass="entr" presetSubtype="0" fill="hold" nodeType="withEffect">
                                  <p:stCondLst>
                                    <p:cond delay="0"/>
                                  </p:stCondLst>
                                  <p:childTnLst>
                                    <p:set>
                                      <p:cBhvr>
                                        <p:cTn id="31" dur="1" fill="hold">
                                          <p:stCondLst>
                                            <p:cond delay="0"/>
                                          </p:stCondLst>
                                        </p:cTn>
                                        <p:tgtEl>
                                          <p:spTgt spid="237"/>
                                        </p:tgtEl>
                                        <p:attrNameLst>
                                          <p:attrName>style.visibility</p:attrName>
                                        </p:attrNameLst>
                                      </p:cBhvr>
                                      <p:to>
                                        <p:strVal val="visible"/>
                                      </p:to>
                                    </p:set>
                                    <p:animEffect transition="in" filter="fade">
                                      <p:cBhvr>
                                        <p:cTn id="32" dur="1000"/>
                                        <p:tgtEl>
                                          <p:spTgt spid="237"/>
                                        </p:tgtEl>
                                      </p:cBhvr>
                                    </p:animEffect>
                                  </p:childTnLst>
                                </p:cTn>
                              </p:par>
                              <p:par>
                                <p:cTn id="33" presetID="10" presetClass="entr" presetSubtype="0" fill="hold" nodeType="withEffect">
                                  <p:stCondLst>
                                    <p:cond delay="0"/>
                                  </p:stCondLst>
                                  <p:childTnLst>
                                    <p:set>
                                      <p:cBhvr>
                                        <p:cTn id="34" dur="1" fill="hold">
                                          <p:stCondLst>
                                            <p:cond delay="0"/>
                                          </p:stCondLst>
                                        </p:cTn>
                                        <p:tgtEl>
                                          <p:spTgt spid="230"/>
                                        </p:tgtEl>
                                        <p:attrNameLst>
                                          <p:attrName>style.visibility</p:attrName>
                                        </p:attrNameLst>
                                      </p:cBhvr>
                                      <p:to>
                                        <p:strVal val="visible"/>
                                      </p:to>
                                    </p:set>
                                    <p:animEffect transition="in" filter="fade">
                                      <p:cBhvr>
                                        <p:cTn id="35" dur="1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2"/>
          <p:cNvSpPr txBox="1">
            <a:spLocks noGrp="1"/>
          </p:cNvSpPr>
          <p:nvPr>
            <p:ph type="title"/>
          </p:nvPr>
        </p:nvSpPr>
        <p:spPr>
          <a:prstGeom prst="rect">
            <a:avLst/>
          </a:prstGeom>
        </p:spPr>
        <p:txBody>
          <a:bodyPr spcFirstLastPara="1" wrap="square" lIns="121900" tIns="121900" rIns="121900" bIns="121900" anchor="t" anchorCtr="0">
            <a:noAutofit/>
          </a:bodyPr>
          <a:lstStyle/>
          <a:p>
            <a:pPr algn="l" rtl="0"/>
            <a:r>
              <a:rPr lang="en"/>
              <a:t>When to use this code analysis</a:t>
            </a:r>
            <a:endParaRPr/>
          </a:p>
        </p:txBody>
      </p:sp>
      <p:sp>
        <p:nvSpPr>
          <p:cNvPr id="243" name="Google Shape;243;p32"/>
          <p:cNvSpPr txBox="1">
            <a:spLocks noGrp="1"/>
          </p:cNvSpPr>
          <p:nvPr>
            <p:ph type="body" idx="1"/>
          </p:nvPr>
        </p:nvSpPr>
        <p:spPr>
          <a:prstGeom prst="rect">
            <a:avLst/>
          </a:prstGeom>
        </p:spPr>
        <p:txBody>
          <a:bodyPr spcFirstLastPara="1" wrap="square" lIns="121900" tIns="121900" rIns="121900" bIns="121900" anchor="t" anchorCtr="0">
            <a:noAutofit/>
          </a:bodyPr>
          <a:lstStyle/>
          <a:p>
            <a:pPr marL="609585" indent="-457189" algn="l" rtl="0">
              <a:spcBef>
                <a:spcPts val="0"/>
              </a:spcBef>
              <a:buSzPts val="1800"/>
              <a:buChar char="●"/>
            </a:pPr>
            <a:r>
              <a:rPr lang="en"/>
              <a:t>In the IDE is great, but difficult to get adoption</a:t>
            </a:r>
            <a:endParaRPr/>
          </a:p>
          <a:p>
            <a:pPr marL="609585" indent="-457189" algn="l" rtl="0">
              <a:spcBef>
                <a:spcPts val="0"/>
              </a:spcBef>
              <a:buSzPts val="1800"/>
              <a:buChar char="●"/>
            </a:pPr>
            <a:r>
              <a:rPr lang="en"/>
              <a:t>Developers are open to feedback in pull requests before merge</a:t>
            </a:r>
            <a:endParaRPr/>
          </a:p>
          <a:p>
            <a:pPr marL="609585" algn="l" rtl="0">
              <a:spcBef>
                <a:spcPts val="2133"/>
              </a:spcBef>
            </a:pPr>
            <a:r>
              <a:rPr lang="en">
                <a:solidFill>
                  <a:srgbClr val="FF0000"/>
                </a:solidFill>
              </a:rPr>
              <a:t>The target is developers. Include it as part of your existing CI/CD pipeline</a:t>
            </a:r>
            <a:endParaRPr>
              <a:solidFill>
                <a:srgbClr val="FF0000"/>
              </a:solidFill>
            </a:endParaRPr>
          </a:p>
          <a:p>
            <a:pPr marL="609585" indent="-457189" algn="l" rtl="0">
              <a:spcBef>
                <a:spcPts val="2133"/>
              </a:spcBef>
              <a:buSzPts val="1800"/>
              <a:buChar char="●"/>
            </a:pPr>
            <a:r>
              <a:rPr lang="en"/>
              <a:t>On your own cadence for your entire code base</a:t>
            </a:r>
            <a:endParaRPr/>
          </a:p>
          <a:p>
            <a:pPr algn="l" rtl="0">
              <a:spcBef>
                <a:spcPts val="2133"/>
              </a:spcBef>
              <a:spcAft>
                <a:spcPts val="2133"/>
              </a:spcAft>
            </a:pPr>
            <a:r>
              <a:rPr lang="en"/>
              <a:t>	</a:t>
            </a:r>
            <a:r>
              <a:rPr lang="en">
                <a:solidFill>
                  <a:srgbClr val="FF0000"/>
                </a:solidFill>
              </a:rPr>
              <a:t>The target is the security team. Schedule a regular cadence for this</a:t>
            </a:r>
            <a:endParaRPr>
              <a:solidFill>
                <a:srgbClr val="FF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prstGeom prst="rect">
            <a:avLst/>
          </a:prstGeom>
        </p:spPr>
        <p:txBody>
          <a:bodyPr spcFirstLastPara="1" wrap="square" lIns="121900" tIns="121900" rIns="121900" bIns="121900" anchor="t" anchorCtr="0">
            <a:noAutofit/>
          </a:bodyPr>
          <a:lstStyle/>
          <a:p>
            <a:pPr algn="l" rtl="0"/>
            <a:r>
              <a:rPr lang="en"/>
              <a:t>How we made it easy to stop ReDoS</a:t>
            </a:r>
            <a:endParaRPr/>
          </a:p>
        </p:txBody>
      </p:sp>
      <p:sp>
        <p:nvSpPr>
          <p:cNvPr id="249" name="Google Shape;249;p33"/>
          <p:cNvSpPr txBox="1">
            <a:spLocks noGrp="1"/>
          </p:cNvSpPr>
          <p:nvPr>
            <p:ph type="body" idx="1"/>
          </p:nvPr>
        </p:nvSpPr>
        <p:spPr>
          <a:prstGeom prst="rect">
            <a:avLst/>
          </a:prstGeom>
        </p:spPr>
        <p:txBody>
          <a:bodyPr spcFirstLastPara="1" wrap="square" lIns="121900" tIns="121900" rIns="121900" bIns="121900" anchor="t" anchorCtr="0">
            <a:noAutofit/>
          </a:bodyPr>
          <a:lstStyle/>
          <a:p>
            <a:pPr marL="609585" indent="-457189" rtl="0">
              <a:spcBef>
                <a:spcPts val="0"/>
              </a:spcBef>
              <a:buSzPts val="1800"/>
              <a:buAutoNum type="arabicPeriod"/>
            </a:pPr>
            <a:r>
              <a:rPr lang="en"/>
              <a:t>Find the bad pattern</a:t>
            </a:r>
            <a:endParaRPr/>
          </a:p>
          <a:p>
            <a:pPr marL="609585" indent="-457189" rtl="0">
              <a:spcBef>
                <a:spcPts val="0"/>
              </a:spcBef>
              <a:buSzPts val="1800"/>
              <a:buAutoNum type="arabicPeriod"/>
            </a:pPr>
            <a:r>
              <a:rPr lang="en"/>
              <a:t>Make the the safe pattern the default one</a:t>
            </a:r>
            <a:endParaRPr/>
          </a:p>
          <a:p>
            <a:pPr marL="609585" indent="-457189" rtl="0">
              <a:spcBef>
                <a:spcPts val="0"/>
              </a:spcBef>
              <a:buSzPts val="1800"/>
              <a:buAutoNum type="arabicPeriod"/>
            </a:pPr>
            <a:r>
              <a:rPr lang="en"/>
              <a:t>Train the developers to use the safe pattern</a:t>
            </a:r>
            <a:endParaRPr/>
          </a:p>
          <a:p>
            <a:pPr marL="609585" indent="-457189" rtl="0">
              <a:spcBef>
                <a:spcPts val="0"/>
              </a:spcBef>
              <a:buSzPts val="1800"/>
              <a:buAutoNum type="arabicPeriod"/>
            </a:pPr>
            <a:r>
              <a:rPr lang="en"/>
              <a:t>Build tools to enforce the new rules</a:t>
            </a:r>
            <a:endParaRPr/>
          </a:p>
        </p:txBody>
      </p:sp>
      <p:grpSp>
        <p:nvGrpSpPr>
          <p:cNvPr id="2" name="Group 1">
            <a:extLst>
              <a:ext uri="{FF2B5EF4-FFF2-40B4-BE49-F238E27FC236}">
                <a16:creationId xmlns:a16="http://schemas.microsoft.com/office/drawing/2014/main" id="{392C74E4-CAD9-4300-A175-F64A91D44B98}"/>
              </a:ext>
            </a:extLst>
          </p:cNvPr>
          <p:cNvGrpSpPr/>
          <p:nvPr/>
        </p:nvGrpSpPr>
        <p:grpSpPr>
          <a:xfrm>
            <a:off x="3000374" y="3967234"/>
            <a:ext cx="6543660" cy="1818933"/>
            <a:chOff x="3000374" y="3967234"/>
            <a:chExt cx="6543660" cy="1818933"/>
          </a:xfrm>
        </p:grpSpPr>
        <p:pic>
          <p:nvPicPr>
            <p:cNvPr id="250" name="Google Shape;250;p33"/>
            <p:cNvPicPr preferRelativeResize="0"/>
            <p:nvPr/>
          </p:nvPicPr>
          <p:blipFill rotWithShape="1">
            <a:blip r:embed="rId3">
              <a:alphaModFix/>
            </a:blip>
            <a:srcRect l="5111" b="54193"/>
            <a:stretch/>
          </p:blipFill>
          <p:spPr>
            <a:xfrm>
              <a:off x="3000374" y="4977534"/>
              <a:ext cx="6543659" cy="808633"/>
            </a:xfrm>
            <a:prstGeom prst="rect">
              <a:avLst/>
            </a:prstGeom>
            <a:noFill/>
            <a:ln>
              <a:noFill/>
            </a:ln>
          </p:spPr>
        </p:pic>
        <p:pic>
          <p:nvPicPr>
            <p:cNvPr id="251" name="Google Shape;251;p33"/>
            <p:cNvPicPr preferRelativeResize="0"/>
            <p:nvPr/>
          </p:nvPicPr>
          <p:blipFill rotWithShape="1">
            <a:blip r:embed="rId3">
              <a:alphaModFix/>
            </a:blip>
            <a:srcRect l="5111" t="42768"/>
            <a:stretch/>
          </p:blipFill>
          <p:spPr>
            <a:xfrm>
              <a:off x="3000374" y="3967234"/>
              <a:ext cx="6543660" cy="1010300"/>
            </a:xfrm>
            <a:prstGeom prst="rect">
              <a:avLst/>
            </a:prstGeom>
            <a:noFill/>
            <a:ln>
              <a:noFill/>
            </a:ln>
          </p:spPr>
        </p:pic>
      </p:grpSp>
      <p:pic>
        <p:nvPicPr>
          <p:cNvPr id="252" name="Google Shape;252;p33"/>
          <p:cNvPicPr preferRelativeResize="0"/>
          <p:nvPr/>
        </p:nvPicPr>
        <p:blipFill>
          <a:blip r:embed="rId4">
            <a:alphaModFix/>
          </a:blip>
          <a:stretch>
            <a:fillRect/>
          </a:stretch>
        </p:blipFill>
        <p:spPr>
          <a:xfrm>
            <a:off x="7426851" y="3579551"/>
            <a:ext cx="2857500" cy="2857500"/>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4"/>
          <p:cNvSpPr txBox="1">
            <a:spLocks noGrp="1"/>
          </p:cNvSpPr>
          <p:nvPr>
            <p:ph type="title"/>
          </p:nvPr>
        </p:nvSpPr>
        <p:spPr>
          <a:prstGeom prst="rect">
            <a:avLst/>
          </a:prstGeom>
        </p:spPr>
        <p:txBody>
          <a:bodyPr spcFirstLastPara="1" wrap="square" lIns="121900" tIns="121900" rIns="121900" bIns="121900" anchor="t" anchorCtr="0">
            <a:noAutofit/>
          </a:bodyPr>
          <a:lstStyle/>
          <a:p>
            <a:pPr algn="l" rtl="0"/>
            <a:r>
              <a:rPr lang="en"/>
              <a:t>XXE in Java: Bad Pattern and Safe Default</a:t>
            </a:r>
            <a:endParaRPr/>
          </a:p>
        </p:txBody>
      </p:sp>
      <p:sp>
        <p:nvSpPr>
          <p:cNvPr id="258" name="Google Shape;258;p34"/>
          <p:cNvSpPr txBox="1">
            <a:spLocks noGrp="1"/>
          </p:cNvSpPr>
          <p:nvPr>
            <p:ph type="body" idx="1"/>
          </p:nvPr>
        </p:nvSpPr>
        <p:spPr>
          <a:prstGeom prst="rect">
            <a:avLst/>
          </a:prstGeom>
        </p:spPr>
        <p:txBody>
          <a:bodyPr spcFirstLastPara="1" wrap="square" lIns="121900" tIns="121900" rIns="121900" bIns="121900" anchor="t" anchorCtr="0">
            <a:noAutofit/>
          </a:bodyPr>
          <a:lstStyle/>
          <a:p>
            <a:pPr marL="609585" indent="-457189" algn="l" rtl="0">
              <a:spcBef>
                <a:spcPts val="0"/>
              </a:spcBef>
              <a:buSzPts val="1800"/>
              <a:buChar char="●"/>
            </a:pPr>
            <a:r>
              <a:rPr lang="en"/>
              <a:t>By default the SAXParser XML parser for Java allows DTDs</a:t>
            </a:r>
            <a:endParaRPr/>
          </a:p>
          <a:p>
            <a:pPr marL="609585" indent="-457189" algn="l" rtl="0">
              <a:spcBef>
                <a:spcPts val="0"/>
              </a:spcBef>
              <a:buSzPts val="1800"/>
              <a:buChar char="●"/>
            </a:pPr>
            <a:r>
              <a:rPr lang="en"/>
              <a:t>Create a wrapper factory</a:t>
            </a:r>
            <a:endParaRPr/>
          </a:p>
        </p:txBody>
      </p:sp>
      <p:sp>
        <p:nvSpPr>
          <p:cNvPr id="259" name="Google Shape;259;p34"/>
          <p:cNvSpPr txBox="1"/>
          <p:nvPr/>
        </p:nvSpPr>
        <p:spPr>
          <a:xfrm>
            <a:off x="547133" y="5122267"/>
            <a:ext cx="11301200" cy="1367200"/>
          </a:xfrm>
          <a:prstGeom prst="rect">
            <a:avLst/>
          </a:prstGeom>
          <a:noFill/>
          <a:ln>
            <a:noFill/>
          </a:ln>
        </p:spPr>
        <p:txBody>
          <a:bodyPr spcFirstLastPara="1" wrap="square" lIns="121900" tIns="121900" rIns="121900" bIns="121900" anchor="t" anchorCtr="0">
            <a:noAutofit/>
          </a:bodyPr>
          <a:lstStyle/>
          <a:p>
            <a:pPr algn="l" rtl="0"/>
            <a:r>
              <a:rPr lang="en" i="1" dirty="0">
                <a:solidFill>
                  <a:schemeClr val="tx1"/>
                </a:solidFill>
              </a:rPr>
              <a:t>SAXParser is just an example Java library, I am not picking on it for any particular reason.</a:t>
            </a:r>
            <a:endParaRPr i="1" dirty="0">
              <a:solidFill>
                <a:schemeClr val="tx1"/>
              </a:solidFill>
            </a:endParaRPr>
          </a:p>
          <a:p>
            <a:pPr algn="l" rtl="0"/>
            <a:r>
              <a:rPr lang="en" i="1" dirty="0">
                <a:solidFill>
                  <a:schemeClr val="tx1"/>
                </a:solidFill>
              </a:rPr>
              <a:t>This is explained for other Java libraries on: </a:t>
            </a:r>
            <a:r>
              <a:rPr lang="en" sz="1467" u="sng" dirty="0">
                <a:solidFill>
                  <a:schemeClr val="tx1"/>
                </a:solidFill>
                <a:hlinkClick r:id="rId3">
                  <a:extLst>
                    <a:ext uri="{A12FA001-AC4F-418D-AE19-62706E023703}">
                      <ahyp:hlinkClr xmlns:ahyp="http://schemas.microsoft.com/office/drawing/2018/hyperlinkcolor" val="tx"/>
                    </a:ext>
                  </a:extLst>
                </a:hlinkClick>
              </a:rPr>
              <a:t>https://cheatsheetseries.owasp.org/cheatsheets/XML_External_Entity_Prevention_Cheat_Sheet.html</a:t>
            </a:r>
            <a:r>
              <a:rPr lang="en" i="1" dirty="0">
                <a:solidFill>
                  <a:schemeClr val="tx1"/>
                </a:solidFill>
              </a:rPr>
              <a:t> accessed 07/29/2019</a:t>
            </a:r>
            <a:endParaRPr i="1" dirty="0">
              <a:solidFill>
                <a:schemeClr val="tx1"/>
              </a:solidFill>
            </a:endParaRPr>
          </a:p>
        </p:txBody>
      </p:sp>
      <p:sp>
        <p:nvSpPr>
          <p:cNvPr id="263" name="Google Shape;263;p34"/>
          <p:cNvSpPr txBox="1"/>
          <p:nvPr/>
        </p:nvSpPr>
        <p:spPr>
          <a:xfrm>
            <a:off x="5422600" y="2810967"/>
            <a:ext cx="4096800" cy="364400"/>
          </a:xfrm>
          <a:prstGeom prst="rect">
            <a:avLst/>
          </a:prstGeom>
          <a:noFill/>
          <a:ln>
            <a:noFill/>
          </a:ln>
        </p:spPr>
        <p:txBody>
          <a:bodyPr spcFirstLastPara="1" wrap="square" lIns="121900" tIns="121900" rIns="121900" bIns="121900" anchor="t" anchorCtr="0">
            <a:noAutofit/>
          </a:bodyPr>
          <a:lstStyle/>
          <a:p>
            <a:pPr algn="l" rtl="0"/>
            <a:r>
              <a:rPr lang="en">
                <a:solidFill>
                  <a:srgbClr val="FF0000"/>
                </a:solidFill>
              </a:rPr>
              <a:t>Wrap in your own class</a:t>
            </a:r>
            <a:endParaRPr>
              <a:solidFill>
                <a:srgbClr val="FF0000"/>
              </a:solidFill>
            </a:endParaRPr>
          </a:p>
        </p:txBody>
      </p:sp>
      <p:pic>
        <p:nvPicPr>
          <p:cNvPr id="260" name="Google Shape;260;p34"/>
          <p:cNvPicPr preferRelativeResize="0"/>
          <p:nvPr/>
        </p:nvPicPr>
        <p:blipFill>
          <a:blip r:embed="rId4">
            <a:alphaModFix/>
          </a:blip>
          <a:stretch>
            <a:fillRect/>
          </a:stretch>
        </p:blipFill>
        <p:spPr>
          <a:xfrm>
            <a:off x="872042" y="2810966"/>
            <a:ext cx="7620000" cy="2120900"/>
          </a:xfrm>
          <a:prstGeom prst="rect">
            <a:avLst/>
          </a:prstGeom>
          <a:noFill/>
          <a:ln>
            <a:noFill/>
          </a:ln>
        </p:spPr>
      </p:pic>
      <p:sp>
        <p:nvSpPr>
          <p:cNvPr id="261" name="Google Shape;261;p34"/>
          <p:cNvSpPr/>
          <p:nvPr/>
        </p:nvSpPr>
        <p:spPr>
          <a:xfrm>
            <a:off x="1011875" y="3290448"/>
            <a:ext cx="4366000" cy="214800"/>
          </a:xfrm>
          <a:prstGeom prst="rect">
            <a:avLst/>
          </a:prstGeom>
          <a:noFill/>
          <a:ln w="1905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l" rtl="0"/>
            <a:endParaRPr/>
          </a:p>
        </p:txBody>
      </p:sp>
      <p:grpSp>
        <p:nvGrpSpPr>
          <p:cNvPr id="3" name="Group 2">
            <a:extLst>
              <a:ext uri="{FF2B5EF4-FFF2-40B4-BE49-F238E27FC236}">
                <a16:creationId xmlns:a16="http://schemas.microsoft.com/office/drawing/2014/main" id="{5C4B8859-7668-45C4-8FF8-8F418ACD2623}"/>
              </a:ext>
            </a:extLst>
          </p:cNvPr>
          <p:cNvGrpSpPr/>
          <p:nvPr/>
        </p:nvGrpSpPr>
        <p:grpSpPr>
          <a:xfrm>
            <a:off x="1254942" y="3826048"/>
            <a:ext cx="6857933" cy="579200"/>
            <a:chOff x="1254942" y="3826048"/>
            <a:chExt cx="6857933" cy="579200"/>
          </a:xfrm>
        </p:grpSpPr>
        <p:sp>
          <p:nvSpPr>
            <p:cNvPr id="262" name="Google Shape;262;p34"/>
            <p:cNvSpPr/>
            <p:nvPr/>
          </p:nvSpPr>
          <p:spPr>
            <a:xfrm>
              <a:off x="1254942" y="3826048"/>
              <a:ext cx="6704800" cy="214800"/>
            </a:xfrm>
            <a:prstGeom prst="rect">
              <a:avLst/>
            </a:prstGeom>
            <a:noFill/>
            <a:ln w="1905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l" rtl="0"/>
              <a:endParaRPr/>
            </a:p>
          </p:txBody>
        </p:sp>
        <p:sp>
          <p:nvSpPr>
            <p:cNvPr id="264" name="Google Shape;264;p34"/>
            <p:cNvSpPr txBox="1"/>
            <p:nvPr/>
          </p:nvSpPr>
          <p:spPr>
            <a:xfrm>
              <a:off x="4016075" y="4040848"/>
              <a:ext cx="4096800" cy="364400"/>
            </a:xfrm>
            <a:prstGeom prst="rect">
              <a:avLst/>
            </a:prstGeom>
            <a:noFill/>
            <a:ln>
              <a:noFill/>
            </a:ln>
          </p:spPr>
          <p:txBody>
            <a:bodyPr spcFirstLastPara="1" wrap="square" lIns="121900" tIns="121900" rIns="121900" bIns="121900" anchor="t" anchorCtr="0">
              <a:noAutofit/>
            </a:bodyPr>
            <a:lstStyle/>
            <a:p>
              <a:pPr algn="l" rtl="0"/>
              <a:r>
                <a:rPr lang="en" dirty="0">
                  <a:solidFill>
                    <a:srgbClr val="FF0000"/>
                  </a:solidFill>
                </a:rPr>
                <a:t>Set to safe by default</a:t>
              </a:r>
              <a:endParaRPr dirty="0">
                <a:solidFill>
                  <a:srgbClr val="FF0000"/>
                </a:solidFill>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5"/>
          <p:cNvSpPr txBox="1">
            <a:spLocks noGrp="1"/>
          </p:cNvSpPr>
          <p:nvPr>
            <p:ph type="title"/>
          </p:nvPr>
        </p:nvSpPr>
        <p:spPr>
          <a:prstGeom prst="rect">
            <a:avLst/>
          </a:prstGeom>
        </p:spPr>
        <p:txBody>
          <a:bodyPr spcFirstLastPara="1" wrap="square" lIns="121900" tIns="121900" rIns="121900" bIns="121900" anchor="t" anchorCtr="0">
            <a:noAutofit/>
          </a:bodyPr>
          <a:lstStyle/>
          <a:p>
            <a:pPr algn="l" rtl="0">
              <a:buClr>
                <a:schemeClr val="dk1"/>
              </a:buClr>
              <a:buSzPts val="1100"/>
            </a:pPr>
            <a:r>
              <a:rPr lang="en"/>
              <a:t>XXE in Java: Training</a:t>
            </a:r>
            <a:endParaRPr/>
          </a:p>
          <a:p>
            <a:pPr algn="l" rtl="0"/>
            <a:endParaRPr/>
          </a:p>
        </p:txBody>
      </p:sp>
      <p:sp>
        <p:nvSpPr>
          <p:cNvPr id="271" name="Google Shape;271;p35"/>
          <p:cNvSpPr txBox="1">
            <a:spLocks noGrp="1"/>
          </p:cNvSpPr>
          <p:nvPr>
            <p:ph type="body" idx="1"/>
          </p:nvPr>
        </p:nvSpPr>
        <p:spPr>
          <a:prstGeom prst="rect">
            <a:avLst/>
          </a:prstGeom>
        </p:spPr>
        <p:txBody>
          <a:bodyPr spcFirstLastPara="1" wrap="square" lIns="121900" tIns="121900" rIns="121900" bIns="121900" anchor="t" anchorCtr="0">
            <a:noAutofit/>
          </a:bodyPr>
          <a:lstStyle/>
          <a:p>
            <a:pPr algn="l" rtl="0">
              <a:spcBef>
                <a:spcPts val="0"/>
              </a:spcBef>
              <a:buClr>
                <a:schemeClr val="dk1"/>
              </a:buClr>
              <a:buSzPts val="1100"/>
            </a:pPr>
            <a:r>
              <a:rPr lang="en"/>
              <a:t>If you use the standard XML parsers like SAXParser, you may allow an attacker to remotely write files and control the server through the DTD. Instead use the MySafeXMLParserFactory since it blocks the attacker from setting DTD variables.</a:t>
            </a:r>
            <a:endParaRPr/>
          </a:p>
          <a:p>
            <a:pPr algn="l" rtl="0">
              <a:spcBef>
                <a:spcPts val="2133"/>
              </a:spcBef>
              <a:spcAft>
                <a:spcPts val="2133"/>
              </a:spcAft>
            </a:pPr>
            <a:endParaRPr/>
          </a:p>
        </p:txBody>
      </p:sp>
      <p:pic>
        <p:nvPicPr>
          <p:cNvPr id="272" name="Google Shape;272;p35"/>
          <p:cNvPicPr preferRelativeResize="0"/>
          <p:nvPr/>
        </p:nvPicPr>
        <p:blipFill>
          <a:blip r:embed="rId3">
            <a:alphaModFix/>
          </a:blip>
          <a:stretch>
            <a:fillRect/>
          </a:stretch>
        </p:blipFill>
        <p:spPr>
          <a:xfrm>
            <a:off x="4942483" y="4177491"/>
            <a:ext cx="6491300" cy="1709767"/>
          </a:xfrm>
          <a:prstGeom prst="rect">
            <a:avLst/>
          </a:prstGeom>
          <a:noFill/>
          <a:ln>
            <a:noFill/>
          </a:ln>
        </p:spPr>
      </p:pic>
      <p:pic>
        <p:nvPicPr>
          <p:cNvPr id="273" name="Google Shape;273;p35" descr="Image result for XXE meme"/>
          <p:cNvPicPr preferRelativeResize="0"/>
          <p:nvPr/>
        </p:nvPicPr>
        <p:blipFill>
          <a:blip r:embed="rId4">
            <a:alphaModFix/>
          </a:blip>
          <a:stretch>
            <a:fillRect/>
          </a:stretch>
        </p:blipFill>
        <p:spPr>
          <a:xfrm>
            <a:off x="651069" y="3959225"/>
            <a:ext cx="3352800" cy="2146300"/>
          </a:xfrm>
          <a:prstGeom prst="rect">
            <a:avLst/>
          </a:prstGeom>
          <a:noFill/>
          <a:ln>
            <a:noFill/>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6"/>
          <p:cNvSpPr txBox="1">
            <a:spLocks noGrp="1"/>
          </p:cNvSpPr>
          <p:nvPr>
            <p:ph type="title"/>
          </p:nvPr>
        </p:nvSpPr>
        <p:spPr>
          <a:xfrm>
            <a:off x="634272" y="60695"/>
            <a:ext cx="10772775" cy="1658198"/>
          </a:xfrm>
          <a:prstGeom prst="rect">
            <a:avLst/>
          </a:prstGeom>
        </p:spPr>
        <p:txBody>
          <a:bodyPr spcFirstLastPara="1" wrap="square" lIns="121900" tIns="121900" rIns="121900" bIns="121900" anchor="t" anchorCtr="0">
            <a:noAutofit/>
          </a:bodyPr>
          <a:lstStyle/>
          <a:p>
            <a:pPr algn="l" rtl="0"/>
            <a:r>
              <a:rPr lang="en" dirty="0"/>
              <a:t>XXE in Java: Enforce the Rules </a:t>
            </a:r>
            <a:endParaRPr dirty="0"/>
          </a:p>
        </p:txBody>
      </p:sp>
      <p:pic>
        <p:nvPicPr>
          <p:cNvPr id="279" name="Google Shape;279;p36"/>
          <p:cNvPicPr preferRelativeResize="0"/>
          <p:nvPr/>
        </p:nvPicPr>
        <p:blipFill>
          <a:blip r:embed="rId3">
            <a:alphaModFix/>
          </a:blip>
          <a:stretch>
            <a:fillRect/>
          </a:stretch>
        </p:blipFill>
        <p:spPr>
          <a:xfrm>
            <a:off x="396147" y="1027906"/>
            <a:ext cx="11010900" cy="4940300"/>
          </a:xfrm>
          <a:prstGeom prst="rect">
            <a:avLst/>
          </a:prstGeom>
          <a:noFill/>
          <a:ln>
            <a:noFill/>
          </a:ln>
        </p:spPr>
      </p:pic>
      <p:sp>
        <p:nvSpPr>
          <p:cNvPr id="280" name="Google Shape;280;p36"/>
          <p:cNvSpPr/>
          <p:nvPr/>
        </p:nvSpPr>
        <p:spPr>
          <a:xfrm>
            <a:off x="2072303" y="3905565"/>
            <a:ext cx="5499600" cy="349200"/>
          </a:xfrm>
          <a:prstGeom prst="rect">
            <a:avLst/>
          </a:prstGeom>
          <a:noFill/>
          <a:ln w="1905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l" rtl="0"/>
            <a:endParaRPr/>
          </a:p>
        </p:txBody>
      </p:sp>
      <p:sp>
        <p:nvSpPr>
          <p:cNvPr id="281" name="Google Shape;281;p36"/>
          <p:cNvSpPr/>
          <p:nvPr/>
        </p:nvSpPr>
        <p:spPr>
          <a:xfrm>
            <a:off x="1217568" y="1977725"/>
            <a:ext cx="9539600" cy="563600"/>
          </a:xfrm>
          <a:prstGeom prst="rect">
            <a:avLst/>
          </a:prstGeom>
          <a:noFill/>
          <a:ln w="1905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l" rtl="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7"/>
          <p:cNvSpPr txBox="1">
            <a:spLocks noGrp="1"/>
          </p:cNvSpPr>
          <p:nvPr>
            <p:ph type="title"/>
          </p:nvPr>
        </p:nvSpPr>
        <p:spPr>
          <a:prstGeom prst="rect">
            <a:avLst/>
          </a:prstGeom>
        </p:spPr>
        <p:txBody>
          <a:bodyPr spcFirstLastPara="1" wrap="square" lIns="121900" tIns="121900" rIns="121900" bIns="121900" anchor="t" anchorCtr="0">
            <a:noAutofit/>
          </a:bodyPr>
          <a:lstStyle/>
          <a:p>
            <a:pPr algn="l" rtl="0"/>
            <a:r>
              <a:rPr lang="en"/>
              <a:t>How we made it easy to stop XXE</a:t>
            </a:r>
            <a:endParaRPr/>
          </a:p>
        </p:txBody>
      </p:sp>
      <p:sp>
        <p:nvSpPr>
          <p:cNvPr id="287" name="Google Shape;287;p37"/>
          <p:cNvSpPr txBox="1">
            <a:spLocks noGrp="1"/>
          </p:cNvSpPr>
          <p:nvPr>
            <p:ph type="body" idx="1"/>
          </p:nvPr>
        </p:nvSpPr>
        <p:spPr>
          <a:prstGeom prst="rect">
            <a:avLst/>
          </a:prstGeom>
        </p:spPr>
        <p:txBody>
          <a:bodyPr spcFirstLastPara="1" wrap="square" lIns="121900" tIns="121900" rIns="121900" bIns="121900" anchor="t" anchorCtr="0">
            <a:noAutofit/>
          </a:bodyPr>
          <a:lstStyle/>
          <a:p>
            <a:pPr marL="609585" indent="-457189" rtl="0">
              <a:spcBef>
                <a:spcPts val="0"/>
              </a:spcBef>
              <a:buSzPts val="1800"/>
              <a:buAutoNum type="arabicPeriod"/>
            </a:pPr>
            <a:r>
              <a:rPr lang="en"/>
              <a:t>Find the bad pattern</a:t>
            </a:r>
            <a:endParaRPr/>
          </a:p>
          <a:p>
            <a:pPr marL="609585" indent="-457189" rtl="0">
              <a:spcBef>
                <a:spcPts val="0"/>
              </a:spcBef>
              <a:buSzPts val="1800"/>
              <a:buAutoNum type="arabicPeriod"/>
            </a:pPr>
            <a:r>
              <a:rPr lang="en"/>
              <a:t>Make the the safe pattern the default one</a:t>
            </a:r>
            <a:endParaRPr/>
          </a:p>
          <a:p>
            <a:pPr marL="609585" indent="-457189" rtl="0">
              <a:spcBef>
                <a:spcPts val="0"/>
              </a:spcBef>
              <a:buSzPts val="1800"/>
              <a:buAutoNum type="arabicPeriod"/>
            </a:pPr>
            <a:r>
              <a:rPr lang="en"/>
              <a:t>Train the developers to use the safe pattern</a:t>
            </a:r>
            <a:endParaRPr/>
          </a:p>
          <a:p>
            <a:pPr marL="609585" indent="-457189" rtl="0">
              <a:spcBef>
                <a:spcPts val="0"/>
              </a:spcBef>
              <a:buSzPts val="1800"/>
              <a:buAutoNum type="arabicPeriod"/>
            </a:pPr>
            <a:r>
              <a:rPr lang="en"/>
              <a:t>Build tools to enforce the new rules</a:t>
            </a:r>
            <a:endParaRPr/>
          </a:p>
        </p:txBody>
      </p:sp>
      <p:pic>
        <p:nvPicPr>
          <p:cNvPr id="288" name="Google Shape;288;p37"/>
          <p:cNvPicPr preferRelativeResize="0"/>
          <p:nvPr/>
        </p:nvPicPr>
        <p:blipFill>
          <a:blip r:embed="rId3">
            <a:alphaModFix/>
          </a:blip>
          <a:stretch>
            <a:fillRect/>
          </a:stretch>
        </p:blipFill>
        <p:spPr>
          <a:xfrm>
            <a:off x="2873951" y="4123000"/>
            <a:ext cx="6444101" cy="1697333"/>
          </a:xfrm>
          <a:prstGeom prst="rect">
            <a:avLst/>
          </a:prstGeom>
          <a:noFill/>
          <a:ln>
            <a:noFill/>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571F8-70FC-4BDC-9F0E-74DC8CE4C58C}"/>
              </a:ext>
            </a:extLst>
          </p:cNvPr>
          <p:cNvSpPr>
            <a:spLocks noGrp="1"/>
          </p:cNvSpPr>
          <p:nvPr>
            <p:ph type="title"/>
          </p:nvPr>
        </p:nvSpPr>
        <p:spPr/>
        <p:txBody>
          <a:bodyPr/>
          <a:lstStyle/>
          <a:p>
            <a:r>
              <a:rPr lang="en-US" dirty="0"/>
              <a:t>Imagine you get an email like…</a:t>
            </a:r>
          </a:p>
        </p:txBody>
      </p:sp>
      <p:sp>
        <p:nvSpPr>
          <p:cNvPr id="3" name="Text Placeholder 2">
            <a:extLst>
              <a:ext uri="{FF2B5EF4-FFF2-40B4-BE49-F238E27FC236}">
                <a16:creationId xmlns:a16="http://schemas.microsoft.com/office/drawing/2014/main" id="{5E9DB8FE-5894-4E71-AF6A-99235A064654}"/>
              </a:ext>
            </a:extLst>
          </p:cNvPr>
          <p:cNvSpPr>
            <a:spLocks noGrp="1"/>
          </p:cNvSpPr>
          <p:nvPr>
            <p:ph type="body" idx="1"/>
          </p:nvPr>
        </p:nvSpPr>
        <p:spPr/>
        <p:txBody>
          <a:bodyPr/>
          <a:lstStyle/>
          <a:p>
            <a:pPr marL="152396" indent="0">
              <a:buNone/>
            </a:pPr>
            <a:r>
              <a:rPr lang="en-US" dirty="0"/>
              <a:t>Hello! </a:t>
            </a:r>
          </a:p>
          <a:p>
            <a:pPr marL="152396" indent="0">
              <a:buNone/>
            </a:pPr>
            <a:endParaRPr lang="en-US" dirty="0"/>
          </a:p>
          <a:p>
            <a:pPr marL="152396" indent="0">
              <a:buNone/>
            </a:pPr>
            <a:r>
              <a:rPr lang="en-US" dirty="0"/>
              <a:t>We need you to log into your bank account to verify your information since we believe you may have been hacked. </a:t>
            </a:r>
          </a:p>
          <a:p>
            <a:pPr marL="152396" indent="0">
              <a:buNone/>
            </a:pPr>
            <a:r>
              <a:rPr lang="en-US" dirty="0"/>
              <a:t>Please go to </a:t>
            </a:r>
            <a:r>
              <a:rPr lang="en-US" dirty="0">
                <a:hlinkClick r:id="rId2"/>
              </a:rPr>
              <a:t>https://somebigbank.com?redirect=http://evilphishingsite.com</a:t>
            </a:r>
            <a:r>
              <a:rPr lang="en-US" dirty="0"/>
              <a:t> and type in your username and password to stop Mr. Robot!</a:t>
            </a:r>
          </a:p>
          <a:p>
            <a:pPr marL="152396" indent="0">
              <a:buNone/>
            </a:pPr>
            <a:endParaRPr lang="en-US" dirty="0"/>
          </a:p>
          <a:p>
            <a:pPr marL="152396" indent="0">
              <a:buNone/>
            </a:pPr>
            <a:r>
              <a:rPr lang="en-US" dirty="0"/>
              <a:t>We take your security very seriously!</a:t>
            </a:r>
          </a:p>
          <a:p>
            <a:pPr marL="152396" indent="0">
              <a:buNone/>
            </a:pPr>
            <a:endParaRPr lang="en-US" dirty="0"/>
          </a:p>
          <a:p>
            <a:pPr marL="152396" indent="0">
              <a:buNone/>
            </a:pPr>
            <a:r>
              <a:rPr lang="en-US" dirty="0"/>
              <a:t>Some Big Bank</a:t>
            </a:r>
          </a:p>
        </p:txBody>
      </p:sp>
      <p:pic>
        <p:nvPicPr>
          <p:cNvPr id="1026" name="Picture 2" descr="Image result for hackerman">
            <a:extLst>
              <a:ext uri="{FF2B5EF4-FFF2-40B4-BE49-F238E27FC236}">
                <a16:creationId xmlns:a16="http://schemas.microsoft.com/office/drawing/2014/main" id="{74F1FF11-59C7-453C-96BF-325C202FA6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2950" y="3981450"/>
            <a:ext cx="2876550"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00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8"/>
          <p:cNvSpPr txBox="1">
            <a:spLocks noGrp="1"/>
          </p:cNvSpPr>
          <p:nvPr>
            <p:ph type="title"/>
          </p:nvPr>
        </p:nvSpPr>
        <p:spPr>
          <a:prstGeom prst="rect">
            <a:avLst/>
          </a:prstGeom>
        </p:spPr>
        <p:txBody>
          <a:bodyPr spcFirstLastPara="1" wrap="square" lIns="121900" tIns="121900" rIns="121900" bIns="121900" anchor="t" anchorCtr="0">
            <a:noAutofit/>
          </a:bodyPr>
          <a:lstStyle/>
          <a:p>
            <a:pPr algn="l" rtl="0"/>
            <a:r>
              <a:rPr lang="en"/>
              <a:t>Dangers of Open Redirects</a:t>
            </a:r>
            <a:endParaRPr/>
          </a:p>
        </p:txBody>
      </p:sp>
      <p:sp>
        <p:nvSpPr>
          <p:cNvPr id="294" name="Google Shape;294;p38"/>
          <p:cNvSpPr txBox="1">
            <a:spLocks noGrp="1"/>
          </p:cNvSpPr>
          <p:nvPr>
            <p:ph type="body" idx="1"/>
          </p:nvPr>
        </p:nvSpPr>
        <p:spPr>
          <a:xfrm>
            <a:off x="544937" y="1333500"/>
            <a:ext cx="11092881" cy="4611687"/>
          </a:xfrm>
          <a:prstGeom prst="rect">
            <a:avLst/>
          </a:prstGeom>
        </p:spPr>
        <p:txBody>
          <a:bodyPr spcFirstLastPara="1" wrap="square" lIns="121900" tIns="121900" rIns="121900" bIns="121900" anchor="t" anchorCtr="0">
            <a:noAutofit/>
          </a:bodyPr>
          <a:lstStyle/>
          <a:p>
            <a:pPr marL="609585" indent="-457189" algn="l" rtl="0">
              <a:spcBef>
                <a:spcPts val="0"/>
              </a:spcBef>
              <a:buSzPts val="1800"/>
              <a:buChar char="●"/>
            </a:pPr>
            <a:r>
              <a:rPr lang="en" dirty="0"/>
              <a:t>Open redirects can trick users into malicious phishing sites</a:t>
            </a:r>
            <a:endParaRPr dirty="0"/>
          </a:p>
          <a:p>
            <a:pPr marL="609585" indent="-457189" algn="l" rtl="0">
              <a:spcBef>
                <a:spcPts val="0"/>
              </a:spcBef>
              <a:buSzPts val="1800"/>
              <a:buChar char="●"/>
            </a:pPr>
            <a:r>
              <a:rPr lang="en" dirty="0"/>
              <a:t>If you don’t block the protocol, you can get XSS if the payload is: </a:t>
            </a:r>
            <a:r>
              <a:rPr lang="en" i="1" dirty="0"/>
              <a:t>javascript:alert(1)</a:t>
            </a:r>
            <a:endParaRPr dirty="0"/>
          </a:p>
          <a:p>
            <a:pPr marL="609585" indent="-457189" algn="l" rtl="0">
              <a:spcBef>
                <a:spcPts val="0"/>
              </a:spcBef>
              <a:buSzPts val="1800"/>
              <a:buChar char="●"/>
            </a:pPr>
            <a:r>
              <a:rPr lang="en" dirty="0"/>
              <a:t>We often recommend people to use a whitelist</a:t>
            </a:r>
            <a:endParaRPr dirty="0"/>
          </a:p>
        </p:txBody>
      </p:sp>
      <p:pic>
        <p:nvPicPr>
          <p:cNvPr id="295" name="Google Shape;295;p38"/>
          <p:cNvPicPr preferRelativeResize="0"/>
          <p:nvPr/>
        </p:nvPicPr>
        <p:blipFill>
          <a:blip r:embed="rId3">
            <a:alphaModFix/>
          </a:blip>
          <a:stretch>
            <a:fillRect/>
          </a:stretch>
        </p:blipFill>
        <p:spPr>
          <a:xfrm>
            <a:off x="1986177" y="2637350"/>
            <a:ext cx="7302500" cy="3492500"/>
          </a:xfrm>
          <a:prstGeom prst="rect">
            <a:avLst/>
          </a:prstGeom>
          <a:noFill/>
          <a:ln>
            <a:noFill/>
          </a:ln>
        </p:spPr>
      </p:pic>
      <p:sp>
        <p:nvSpPr>
          <p:cNvPr id="296" name="Google Shape;296;p38"/>
          <p:cNvSpPr txBox="1"/>
          <p:nvPr/>
        </p:nvSpPr>
        <p:spPr>
          <a:xfrm>
            <a:off x="2821610" y="5212282"/>
            <a:ext cx="7216400" cy="537600"/>
          </a:xfrm>
          <a:prstGeom prst="rect">
            <a:avLst/>
          </a:prstGeom>
          <a:noFill/>
          <a:ln>
            <a:noFill/>
          </a:ln>
        </p:spPr>
        <p:txBody>
          <a:bodyPr spcFirstLastPara="1" wrap="square" lIns="121900" tIns="121900" rIns="121900" bIns="121900" anchor="t" anchorCtr="0">
            <a:noAutofit/>
          </a:bodyPr>
          <a:lstStyle/>
          <a:p>
            <a:pPr algn="l" rtl="0"/>
            <a:r>
              <a:rPr lang="en" b="1">
                <a:solidFill>
                  <a:srgbClr val="FF0000"/>
                </a:solidFill>
              </a:rPr>
              <a:t>Let’s play spot the bug!!!</a:t>
            </a:r>
            <a:endParaRPr b="1">
              <a:solidFill>
                <a:srgbClr val="FF0000"/>
              </a:solidFill>
            </a:endParaRPr>
          </a:p>
        </p:txBody>
      </p:sp>
      <p:sp>
        <p:nvSpPr>
          <p:cNvPr id="297" name="Google Shape;297;p38"/>
          <p:cNvSpPr txBox="1"/>
          <p:nvPr/>
        </p:nvSpPr>
        <p:spPr>
          <a:xfrm>
            <a:off x="4848776" y="3012407"/>
            <a:ext cx="5205298" cy="912409"/>
          </a:xfrm>
          <a:prstGeom prst="rect">
            <a:avLst/>
          </a:prstGeom>
          <a:noFill/>
          <a:ln>
            <a:noFill/>
          </a:ln>
        </p:spPr>
        <p:txBody>
          <a:bodyPr spcFirstLastPara="1" wrap="square" lIns="121900" tIns="121900" rIns="121900" bIns="121900" anchor="t" anchorCtr="0">
            <a:noAutofit/>
          </a:bodyPr>
          <a:lstStyle/>
          <a:p>
            <a:pPr algn="l" rtl="0"/>
            <a:r>
              <a:rPr lang="en" sz="2000" b="1" dirty="0">
                <a:solidFill>
                  <a:srgbClr val="FF0000"/>
                </a:solidFill>
              </a:rPr>
              <a:t>mysafewebsitexcom.evilwebsite.com </a:t>
            </a:r>
            <a:endParaRPr sz="2000" b="1" dirty="0">
              <a:solidFill>
                <a:srgbClr val="FF0000"/>
              </a:solidFill>
            </a:endParaRPr>
          </a:p>
          <a:p>
            <a:pPr algn="l" rtl="0"/>
            <a:r>
              <a:rPr lang="en" sz="2000" b="1" dirty="0">
                <a:solidFill>
                  <a:srgbClr val="FF0000"/>
                </a:solidFill>
              </a:rPr>
              <a:t>evilwebsite.com?foo=mysafewebsite.com</a:t>
            </a:r>
          </a:p>
          <a:p>
            <a:pPr algn="l" rtl="0"/>
            <a:r>
              <a:rPr lang="en-US" sz="2000" b="1" dirty="0">
                <a:solidFill>
                  <a:srgbClr val="FF0000"/>
                </a:solidFill>
              </a:rPr>
              <a:t>j</a:t>
            </a:r>
            <a:r>
              <a:rPr lang="en" sz="2000" b="1" dirty="0">
                <a:solidFill>
                  <a:srgbClr val="FF0000"/>
                </a:solidFill>
              </a:rPr>
              <a:t>avascript:alert(‘mysafewebsite.com’)</a:t>
            </a:r>
            <a:endParaRPr sz="2000" b="1" dirty="0">
              <a:solidFill>
                <a:srgbClr val="FF0000"/>
              </a:solidFill>
            </a:endParaRPr>
          </a:p>
        </p:txBody>
      </p:sp>
      <p:sp>
        <p:nvSpPr>
          <p:cNvPr id="298" name="Google Shape;298;p38"/>
          <p:cNvSpPr/>
          <p:nvPr/>
        </p:nvSpPr>
        <p:spPr>
          <a:xfrm>
            <a:off x="2148977" y="3250016"/>
            <a:ext cx="2591600" cy="763600"/>
          </a:xfrm>
          <a:prstGeom prst="rect">
            <a:avLst/>
          </a:prstGeom>
          <a:noFill/>
          <a:ln w="381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l" rtl="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9"/>
          <p:cNvSpPr txBox="1">
            <a:spLocks noGrp="1"/>
          </p:cNvSpPr>
          <p:nvPr>
            <p:ph type="title"/>
          </p:nvPr>
        </p:nvSpPr>
        <p:spPr>
          <a:prstGeom prst="rect">
            <a:avLst/>
          </a:prstGeom>
        </p:spPr>
        <p:txBody>
          <a:bodyPr spcFirstLastPara="1" wrap="square" lIns="121900" tIns="121900" rIns="121900" bIns="121900" anchor="t" anchorCtr="0">
            <a:noAutofit/>
          </a:bodyPr>
          <a:lstStyle/>
          <a:p>
            <a:pPr algn="l" rtl="0"/>
            <a:r>
              <a:rPr lang="en"/>
              <a:t>Redirect safely once and for all!</a:t>
            </a:r>
            <a:endParaRPr/>
          </a:p>
        </p:txBody>
      </p:sp>
      <p:sp>
        <p:nvSpPr>
          <p:cNvPr id="304" name="Google Shape;304;p39"/>
          <p:cNvSpPr txBox="1">
            <a:spLocks noGrp="1"/>
          </p:cNvSpPr>
          <p:nvPr>
            <p:ph type="body" idx="1"/>
          </p:nvPr>
        </p:nvSpPr>
        <p:spPr>
          <a:prstGeom prst="rect">
            <a:avLst/>
          </a:prstGeom>
        </p:spPr>
        <p:txBody>
          <a:bodyPr spcFirstLastPara="1" wrap="square" lIns="121900" tIns="121900" rIns="121900" bIns="121900" anchor="t" anchorCtr="0">
            <a:noAutofit/>
          </a:bodyPr>
          <a:lstStyle/>
          <a:p>
            <a:pPr indent="-457189" algn="l" rtl="0">
              <a:buSzPts val="1800"/>
            </a:pPr>
            <a:r>
              <a:rPr lang="en" sz="2400"/>
              <a:t>Make a Safe Redirect with:</a:t>
            </a:r>
            <a:endParaRPr sz="2400"/>
          </a:p>
          <a:p>
            <a:pPr lvl="1" indent="-423323" algn="l" rtl="0">
              <a:spcBef>
                <a:spcPts val="0"/>
              </a:spcBef>
              <a:buSzPts val="1400"/>
            </a:pPr>
            <a:r>
              <a:rPr lang="en" sz="1867"/>
              <a:t>An internal redirect method</a:t>
            </a:r>
            <a:endParaRPr sz="1867"/>
          </a:p>
          <a:p>
            <a:pPr lvl="2" indent="-423323" algn="l" rtl="0">
              <a:spcBef>
                <a:spcPts val="0"/>
              </a:spcBef>
              <a:buSzPts val="1400"/>
            </a:pPr>
            <a:r>
              <a:rPr lang="en" sz="1867"/>
              <a:t>Blocks all non-http(s) protocols</a:t>
            </a:r>
            <a:endParaRPr sz="1867"/>
          </a:p>
          <a:p>
            <a:pPr lvl="2" indent="-423323" algn="l" rtl="0">
              <a:spcBef>
                <a:spcPts val="0"/>
              </a:spcBef>
              <a:buSzPts val="1400"/>
            </a:pPr>
            <a:r>
              <a:rPr lang="en" sz="1867"/>
              <a:t>Only allows redirects to your specific site</a:t>
            </a:r>
            <a:endParaRPr sz="1867"/>
          </a:p>
          <a:p>
            <a:pPr lvl="1" indent="-423323" algn="l" rtl="0">
              <a:spcBef>
                <a:spcPts val="0"/>
              </a:spcBef>
              <a:buSzPts val="1400"/>
            </a:pPr>
            <a:r>
              <a:rPr lang="en" sz="1867"/>
              <a:t>An external redirect method</a:t>
            </a:r>
            <a:endParaRPr sz="1867"/>
          </a:p>
          <a:p>
            <a:pPr lvl="2" indent="-423323" algn="l" rtl="0">
              <a:spcBef>
                <a:spcPts val="0"/>
              </a:spcBef>
              <a:buSzPts val="1400"/>
            </a:pPr>
            <a:r>
              <a:rPr lang="en" sz="1867"/>
              <a:t>Blocks all non-http(s) protocols</a:t>
            </a:r>
            <a:endParaRPr sz="1867"/>
          </a:p>
          <a:p>
            <a:pPr lvl="2" indent="-423323" algn="l" rtl="0">
              <a:spcBef>
                <a:spcPts val="0"/>
              </a:spcBef>
              <a:buSzPts val="1400"/>
            </a:pPr>
            <a:r>
              <a:rPr lang="en" sz="1867"/>
              <a:t>Requires a whitelist as an argument</a:t>
            </a:r>
            <a:endParaRPr sz="1867"/>
          </a:p>
          <a:p>
            <a:pPr marL="1219170" indent="0" algn="l" rtl="0">
              <a:spcBef>
                <a:spcPts val="2133"/>
              </a:spcBef>
              <a:buClr>
                <a:schemeClr val="dk1"/>
              </a:buClr>
              <a:buSzPts val="1100"/>
              <a:buNone/>
            </a:pPr>
            <a:endParaRPr sz="2400"/>
          </a:p>
          <a:p>
            <a:pPr marL="0" indent="0" algn="l" rtl="0">
              <a:spcBef>
                <a:spcPts val="2133"/>
              </a:spcBef>
              <a:spcAft>
                <a:spcPts val="2133"/>
              </a:spcAft>
              <a:buNone/>
            </a:pPr>
            <a:endParaRPr/>
          </a:p>
        </p:txBody>
      </p:sp>
      <p:sp>
        <p:nvSpPr>
          <p:cNvPr id="305" name="Google Shape;305;p39"/>
          <p:cNvSpPr txBox="1"/>
          <p:nvPr/>
        </p:nvSpPr>
        <p:spPr>
          <a:xfrm>
            <a:off x="6286400" y="2313183"/>
            <a:ext cx="5490000" cy="603600"/>
          </a:xfrm>
          <a:prstGeom prst="rect">
            <a:avLst/>
          </a:prstGeom>
          <a:noFill/>
          <a:ln>
            <a:noFill/>
          </a:ln>
        </p:spPr>
        <p:txBody>
          <a:bodyPr spcFirstLastPara="1" wrap="square" lIns="121900" tIns="121900" rIns="121900" bIns="121900" anchor="t" anchorCtr="0">
            <a:noAutofit/>
          </a:bodyPr>
          <a:lstStyle/>
          <a:p>
            <a:pPr algn="l" rtl="0"/>
            <a:r>
              <a:rPr lang="en">
                <a:solidFill>
                  <a:srgbClr val="FF0000"/>
                </a:solidFill>
              </a:rPr>
              <a:t>You can assume all internal redirects are safe</a:t>
            </a:r>
            <a:endParaRPr>
              <a:solidFill>
                <a:srgbClr val="FF0000"/>
              </a:solidFill>
            </a:endParaRPr>
          </a:p>
        </p:txBody>
      </p:sp>
      <p:sp>
        <p:nvSpPr>
          <p:cNvPr id="306" name="Google Shape;306;p39"/>
          <p:cNvSpPr txBox="1"/>
          <p:nvPr/>
        </p:nvSpPr>
        <p:spPr>
          <a:xfrm>
            <a:off x="6505467" y="3721983"/>
            <a:ext cx="5752000" cy="763600"/>
          </a:xfrm>
          <a:prstGeom prst="rect">
            <a:avLst/>
          </a:prstGeom>
          <a:noFill/>
          <a:ln>
            <a:noFill/>
          </a:ln>
        </p:spPr>
        <p:txBody>
          <a:bodyPr spcFirstLastPara="1" wrap="square" lIns="121900" tIns="121900" rIns="121900" bIns="121900" anchor="t" anchorCtr="0">
            <a:noAutofit/>
          </a:bodyPr>
          <a:lstStyle/>
          <a:p>
            <a:pPr algn="l" rtl="0"/>
            <a:r>
              <a:rPr lang="en">
                <a:solidFill>
                  <a:srgbClr val="FF0000"/>
                </a:solidFill>
              </a:rPr>
              <a:t>You can audit all uses of the external redirect to ensure it has a good whitelist </a:t>
            </a:r>
            <a:endParaRPr>
              <a:solidFill>
                <a:srgbClr val="FF0000"/>
              </a:solidFill>
            </a:endParaRPr>
          </a:p>
        </p:txBody>
      </p:sp>
      <p:cxnSp>
        <p:nvCxnSpPr>
          <p:cNvPr id="307" name="Google Shape;307;p39"/>
          <p:cNvCxnSpPr>
            <a:stCxn id="305" idx="1"/>
          </p:cNvCxnSpPr>
          <p:nvPr/>
        </p:nvCxnSpPr>
        <p:spPr>
          <a:xfrm rot="10800000">
            <a:off x="5220400" y="2473383"/>
            <a:ext cx="1066000" cy="141600"/>
          </a:xfrm>
          <a:prstGeom prst="straightConnector1">
            <a:avLst/>
          </a:prstGeom>
          <a:noFill/>
          <a:ln w="9525" cap="flat" cmpd="sng">
            <a:solidFill>
              <a:srgbClr val="FF0000"/>
            </a:solidFill>
            <a:prstDash val="solid"/>
            <a:round/>
            <a:headEnd type="none" w="med" len="med"/>
            <a:tailEnd type="triangle" w="med" len="med"/>
          </a:ln>
        </p:spPr>
      </p:cxnSp>
      <p:cxnSp>
        <p:nvCxnSpPr>
          <p:cNvPr id="308" name="Google Shape;308;p39"/>
          <p:cNvCxnSpPr>
            <a:stCxn id="306" idx="1"/>
          </p:cNvCxnSpPr>
          <p:nvPr/>
        </p:nvCxnSpPr>
        <p:spPr>
          <a:xfrm rot="10800000">
            <a:off x="5267467" y="3765783"/>
            <a:ext cx="1238000" cy="338000"/>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body" idx="1"/>
          </p:nvPr>
        </p:nvSpPr>
        <p:spPr>
          <a:prstGeom prst="rect">
            <a:avLst/>
          </a:prstGeom>
        </p:spPr>
        <p:txBody>
          <a:bodyPr spcFirstLastPara="1" wrap="square" lIns="121900" tIns="121900" rIns="121900" bIns="121900" anchor="ctr" anchorCtr="0">
            <a:noAutofit/>
          </a:bodyPr>
          <a:lstStyle/>
          <a:p>
            <a:pPr marL="0" indent="0" algn="l" rtl="0"/>
            <a:r>
              <a:rPr lang="en"/>
              <a:t>The problem</a:t>
            </a:r>
            <a:endParaRPr/>
          </a:p>
        </p:txBody>
      </p:sp>
      <p:sp>
        <p:nvSpPr>
          <p:cNvPr id="73" name="Google Shape;73;p16"/>
          <p:cNvSpPr/>
          <p:nvPr/>
        </p:nvSpPr>
        <p:spPr>
          <a:xfrm>
            <a:off x="1235767" y="2957400"/>
            <a:ext cx="1452800" cy="943200"/>
          </a:xfrm>
          <a:prstGeom prst="roundRect">
            <a:avLst>
              <a:gd name="adj" fmla="val 16667"/>
            </a:avLst>
          </a:prstGeom>
          <a:solidFill>
            <a:srgbClr val="6FA8D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rtl="0"/>
            <a:r>
              <a:rPr lang="en"/>
              <a:t>A</a:t>
            </a:r>
            <a:endParaRPr/>
          </a:p>
        </p:txBody>
      </p:sp>
      <p:sp>
        <p:nvSpPr>
          <p:cNvPr id="74" name="Google Shape;74;p16"/>
          <p:cNvSpPr/>
          <p:nvPr/>
        </p:nvSpPr>
        <p:spPr>
          <a:xfrm>
            <a:off x="9004467" y="2957400"/>
            <a:ext cx="1452800" cy="9432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rtl="0"/>
            <a:r>
              <a:rPr lang="en"/>
              <a:t>B</a:t>
            </a:r>
            <a:endParaRPr/>
          </a:p>
        </p:txBody>
      </p:sp>
      <p:cxnSp>
        <p:nvCxnSpPr>
          <p:cNvPr id="75" name="Google Shape;75;p16"/>
          <p:cNvCxnSpPr>
            <a:stCxn id="73" idx="3"/>
            <a:endCxn id="74" idx="1"/>
          </p:cNvCxnSpPr>
          <p:nvPr/>
        </p:nvCxnSpPr>
        <p:spPr>
          <a:xfrm>
            <a:off x="2688567" y="3429000"/>
            <a:ext cx="6316000" cy="0"/>
          </a:xfrm>
          <a:prstGeom prst="straightConnector1">
            <a:avLst/>
          </a:prstGeom>
          <a:noFill/>
          <a:ln w="114300" cap="flat" cmpd="sng">
            <a:solidFill>
              <a:schemeClr val="tx1"/>
            </a:solidFill>
            <a:prstDash val="lgDash"/>
            <a:round/>
            <a:headEnd type="none" w="med" len="med"/>
            <a:tailEnd type="triangle" w="med" len="med"/>
          </a:ln>
        </p:spPr>
      </p:cxnSp>
      <p:sp>
        <p:nvSpPr>
          <p:cNvPr id="76" name="Google Shape;76;p16"/>
          <p:cNvSpPr txBox="1"/>
          <p:nvPr/>
        </p:nvSpPr>
        <p:spPr>
          <a:xfrm>
            <a:off x="3471433" y="2900600"/>
            <a:ext cx="3867600" cy="528400"/>
          </a:xfrm>
          <a:prstGeom prst="rect">
            <a:avLst/>
          </a:prstGeom>
          <a:noFill/>
          <a:ln>
            <a:noFill/>
          </a:ln>
        </p:spPr>
        <p:txBody>
          <a:bodyPr spcFirstLastPara="1" wrap="square" lIns="121900" tIns="121900" rIns="121900" bIns="121900" anchor="t" anchorCtr="0">
            <a:noAutofit/>
          </a:bodyPr>
          <a:lstStyle/>
          <a:p>
            <a:pPr algn="ctr" rtl="0"/>
            <a:r>
              <a:rPr lang="en" dirty="0">
                <a:solidFill>
                  <a:schemeClr val="tx1"/>
                </a:solidFill>
              </a:rPr>
              <a:t>The easy way</a:t>
            </a:r>
            <a:endParaRPr dirty="0">
              <a:solidFill>
                <a:schemeClr val="tx1"/>
              </a:solidFill>
            </a:endParaRPr>
          </a:p>
        </p:txBody>
      </p:sp>
      <p:sp>
        <p:nvSpPr>
          <p:cNvPr id="77" name="Google Shape;77;p16"/>
          <p:cNvSpPr/>
          <p:nvPr/>
        </p:nvSpPr>
        <p:spPr>
          <a:xfrm>
            <a:off x="3254467" y="891833"/>
            <a:ext cx="1452800" cy="9432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rtl="0"/>
            <a:r>
              <a:rPr lang="en"/>
              <a:t>Validation</a:t>
            </a:r>
            <a:endParaRPr/>
          </a:p>
        </p:txBody>
      </p:sp>
      <p:sp>
        <p:nvSpPr>
          <p:cNvPr id="78" name="Google Shape;78;p16"/>
          <p:cNvSpPr/>
          <p:nvPr/>
        </p:nvSpPr>
        <p:spPr>
          <a:xfrm>
            <a:off x="4969233" y="4212467"/>
            <a:ext cx="1452800" cy="9432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rtl="0"/>
            <a:r>
              <a:rPr lang="en"/>
              <a:t>Encoding</a:t>
            </a:r>
            <a:endParaRPr/>
          </a:p>
        </p:txBody>
      </p:sp>
      <p:sp>
        <p:nvSpPr>
          <p:cNvPr id="79" name="Google Shape;79;p16"/>
          <p:cNvSpPr/>
          <p:nvPr/>
        </p:nvSpPr>
        <p:spPr>
          <a:xfrm>
            <a:off x="6778333" y="891833"/>
            <a:ext cx="1452800" cy="943200"/>
          </a:xfrm>
          <a:prstGeom prst="roundRect">
            <a:avLst>
              <a:gd name="adj" fmla="val 16667"/>
            </a:avLst>
          </a:prstGeom>
          <a:solidFill>
            <a:srgbClr val="C27BA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rtl="0"/>
            <a:r>
              <a:rPr lang="en"/>
              <a:t>Logging</a:t>
            </a:r>
            <a:endParaRPr/>
          </a:p>
        </p:txBody>
      </p:sp>
      <p:cxnSp>
        <p:nvCxnSpPr>
          <p:cNvPr id="80" name="Google Shape;80;p16"/>
          <p:cNvCxnSpPr>
            <a:stCxn id="73" idx="0"/>
            <a:endCxn id="77" idx="2"/>
          </p:cNvCxnSpPr>
          <p:nvPr/>
        </p:nvCxnSpPr>
        <p:spPr>
          <a:xfrm rot="-5400000">
            <a:off x="2410367" y="1386800"/>
            <a:ext cx="1122400" cy="2018800"/>
          </a:xfrm>
          <a:prstGeom prst="curvedConnector3">
            <a:avLst>
              <a:gd name="adj1" fmla="val 49999"/>
            </a:avLst>
          </a:prstGeom>
          <a:noFill/>
          <a:ln w="9525" cap="flat" cmpd="sng">
            <a:solidFill>
              <a:schemeClr val="tx1"/>
            </a:solidFill>
            <a:prstDash val="solid"/>
            <a:round/>
            <a:headEnd type="none" w="med" len="med"/>
            <a:tailEnd type="none" w="med" len="med"/>
          </a:ln>
        </p:spPr>
      </p:cxnSp>
      <p:cxnSp>
        <p:nvCxnSpPr>
          <p:cNvPr id="81" name="Google Shape;81;p16"/>
          <p:cNvCxnSpPr>
            <a:stCxn id="77" idx="3"/>
            <a:endCxn id="78" idx="0"/>
          </p:cNvCxnSpPr>
          <p:nvPr/>
        </p:nvCxnSpPr>
        <p:spPr>
          <a:xfrm>
            <a:off x="4707267" y="1363433"/>
            <a:ext cx="988400" cy="2849200"/>
          </a:xfrm>
          <a:prstGeom prst="curvedConnector2">
            <a:avLst/>
          </a:prstGeom>
          <a:noFill/>
          <a:ln w="9525" cap="flat" cmpd="sng">
            <a:solidFill>
              <a:schemeClr val="tx1"/>
            </a:solidFill>
            <a:prstDash val="solid"/>
            <a:round/>
            <a:headEnd type="none" w="med" len="med"/>
            <a:tailEnd type="none" w="med" len="med"/>
          </a:ln>
        </p:spPr>
      </p:cxnSp>
      <p:cxnSp>
        <p:nvCxnSpPr>
          <p:cNvPr id="82" name="Google Shape;82;p16"/>
          <p:cNvCxnSpPr>
            <a:stCxn id="78" idx="3"/>
            <a:endCxn id="79" idx="2"/>
          </p:cNvCxnSpPr>
          <p:nvPr/>
        </p:nvCxnSpPr>
        <p:spPr>
          <a:xfrm rot="10800000" flipH="1">
            <a:off x="6422033" y="1834867"/>
            <a:ext cx="1082800" cy="2849200"/>
          </a:xfrm>
          <a:prstGeom prst="curvedConnector2">
            <a:avLst/>
          </a:prstGeom>
          <a:noFill/>
          <a:ln w="9525" cap="flat" cmpd="sng">
            <a:solidFill>
              <a:schemeClr val="tx1"/>
            </a:solidFill>
            <a:prstDash val="solid"/>
            <a:round/>
            <a:headEnd type="none" w="med" len="med"/>
            <a:tailEnd type="none" w="med" len="med"/>
          </a:ln>
        </p:spPr>
      </p:cxnSp>
      <p:cxnSp>
        <p:nvCxnSpPr>
          <p:cNvPr id="83" name="Google Shape;83;p16"/>
          <p:cNvCxnSpPr>
            <a:stCxn id="79" idx="3"/>
            <a:endCxn id="74" idx="1"/>
          </p:cNvCxnSpPr>
          <p:nvPr/>
        </p:nvCxnSpPr>
        <p:spPr>
          <a:xfrm>
            <a:off x="8231133" y="1363433"/>
            <a:ext cx="773200" cy="2065600"/>
          </a:xfrm>
          <a:prstGeom prst="curvedConnector3">
            <a:avLst>
              <a:gd name="adj1" fmla="val 50009"/>
            </a:avLst>
          </a:prstGeom>
          <a:noFill/>
          <a:ln w="9525" cap="flat" cmpd="sng">
            <a:solidFill>
              <a:schemeClr val="tx1"/>
            </a:solidFill>
            <a:prstDash val="solid"/>
            <a:round/>
            <a:headEnd type="none" w="med" len="med"/>
            <a:tailEnd type="none" w="med" len="med"/>
          </a:ln>
        </p:spPr>
      </p:cxnSp>
      <p:sp>
        <p:nvSpPr>
          <p:cNvPr id="84" name="Google Shape;84;p16"/>
          <p:cNvSpPr txBox="1"/>
          <p:nvPr/>
        </p:nvSpPr>
        <p:spPr>
          <a:xfrm>
            <a:off x="2264000" y="1886667"/>
            <a:ext cx="886800" cy="396000"/>
          </a:xfrm>
          <a:prstGeom prst="rect">
            <a:avLst/>
          </a:prstGeom>
          <a:noFill/>
          <a:ln>
            <a:noFill/>
          </a:ln>
        </p:spPr>
        <p:txBody>
          <a:bodyPr spcFirstLastPara="1" wrap="square" lIns="121900" tIns="121900" rIns="121900" bIns="121900" anchor="t" anchorCtr="0">
            <a:noAutofit/>
          </a:bodyPr>
          <a:lstStyle/>
          <a:p>
            <a:pPr algn="l" rtl="0"/>
            <a:endParaRPr/>
          </a:p>
        </p:txBody>
      </p:sp>
      <p:sp>
        <p:nvSpPr>
          <p:cNvPr id="85" name="Google Shape;85;p16"/>
          <p:cNvSpPr txBox="1"/>
          <p:nvPr/>
        </p:nvSpPr>
        <p:spPr>
          <a:xfrm>
            <a:off x="3820467" y="2131933"/>
            <a:ext cx="3743200" cy="528400"/>
          </a:xfrm>
          <a:prstGeom prst="rect">
            <a:avLst/>
          </a:prstGeom>
          <a:noFill/>
          <a:ln>
            <a:noFill/>
          </a:ln>
        </p:spPr>
        <p:txBody>
          <a:bodyPr spcFirstLastPara="1" wrap="square" lIns="121900" tIns="121900" rIns="121900" bIns="121900" anchor="t" anchorCtr="0">
            <a:noAutofit/>
          </a:bodyPr>
          <a:lstStyle/>
          <a:p>
            <a:pPr algn="l" rtl="0"/>
            <a:r>
              <a:rPr lang="en" sz="2400" b="1">
                <a:solidFill>
                  <a:srgbClr val="FF0000"/>
                </a:solidFill>
              </a:rPr>
              <a:t>The secure way</a:t>
            </a:r>
            <a:endParaRPr sz="2400" b="1">
              <a:solidFill>
                <a:srgbClr val="FF0000"/>
              </a:solidFill>
            </a:endParaRPr>
          </a:p>
        </p:txBody>
      </p:sp>
      <p:sp>
        <p:nvSpPr>
          <p:cNvPr id="86" name="Google Shape;86;p16"/>
          <p:cNvSpPr txBox="1"/>
          <p:nvPr/>
        </p:nvSpPr>
        <p:spPr>
          <a:xfrm rot="1388783">
            <a:off x="645269" y="2565399"/>
            <a:ext cx="9914480" cy="963212"/>
          </a:xfrm>
          <a:prstGeom prst="rect">
            <a:avLst/>
          </a:prstGeom>
          <a:solidFill>
            <a:schemeClr val="lt1"/>
          </a:solidFill>
          <a:ln>
            <a:noFill/>
          </a:ln>
        </p:spPr>
        <p:txBody>
          <a:bodyPr spcFirstLastPara="1" wrap="square" lIns="121900" tIns="121900" rIns="121900" bIns="121900" anchor="t" anchorCtr="0">
            <a:noAutofit/>
          </a:bodyPr>
          <a:lstStyle/>
          <a:p>
            <a:pPr algn="ctr" rtl="0"/>
            <a:r>
              <a:rPr lang="en" sz="4000" b="1">
                <a:solidFill>
                  <a:srgbClr val="FF0000"/>
                </a:solidFill>
              </a:rPr>
              <a:t>The secure way is not the easy way!</a:t>
            </a:r>
            <a:endParaRPr sz="40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40"/>
          <p:cNvPicPr preferRelativeResize="0"/>
          <p:nvPr/>
        </p:nvPicPr>
        <p:blipFill>
          <a:blip r:embed="rId3">
            <a:alphaModFix/>
          </a:blip>
          <a:stretch>
            <a:fillRect/>
          </a:stretch>
        </p:blipFill>
        <p:spPr>
          <a:xfrm>
            <a:off x="6221811" y="1356967"/>
            <a:ext cx="5874133" cy="4227533"/>
          </a:xfrm>
          <a:prstGeom prst="rect">
            <a:avLst/>
          </a:prstGeom>
          <a:noFill/>
          <a:ln>
            <a:noFill/>
          </a:ln>
        </p:spPr>
      </p:pic>
      <p:sp>
        <p:nvSpPr>
          <p:cNvPr id="314" name="Google Shape;314;p40"/>
          <p:cNvSpPr txBox="1">
            <a:spLocks noGrp="1"/>
          </p:cNvSpPr>
          <p:nvPr>
            <p:ph type="title"/>
          </p:nvPr>
        </p:nvSpPr>
        <p:spPr>
          <a:prstGeom prst="rect">
            <a:avLst/>
          </a:prstGeom>
        </p:spPr>
        <p:txBody>
          <a:bodyPr spcFirstLastPara="1" wrap="square" lIns="121900" tIns="121900" rIns="121900" bIns="121900" anchor="t" anchorCtr="0">
            <a:noAutofit/>
          </a:bodyPr>
          <a:lstStyle/>
          <a:p>
            <a:pPr algn="l" rtl="0"/>
            <a:r>
              <a:rPr lang="en" dirty="0"/>
              <a:t>DevSkim Rules for Open Redirects</a:t>
            </a:r>
            <a:endParaRPr dirty="0"/>
          </a:p>
        </p:txBody>
      </p:sp>
      <p:pic>
        <p:nvPicPr>
          <p:cNvPr id="315" name="Google Shape;315;p40"/>
          <p:cNvPicPr preferRelativeResize="0"/>
          <p:nvPr/>
        </p:nvPicPr>
        <p:blipFill>
          <a:blip r:embed="rId4">
            <a:alphaModFix/>
          </a:blip>
          <a:stretch>
            <a:fillRect/>
          </a:stretch>
        </p:blipFill>
        <p:spPr>
          <a:xfrm>
            <a:off x="608834" y="1292367"/>
            <a:ext cx="5536401" cy="5444733"/>
          </a:xfrm>
          <a:prstGeom prst="rect">
            <a:avLst/>
          </a:prstGeom>
          <a:noFill/>
          <a:ln>
            <a:noFill/>
          </a:ln>
        </p:spPr>
      </p:pic>
      <p:sp>
        <p:nvSpPr>
          <p:cNvPr id="316" name="Google Shape;316;p40"/>
          <p:cNvSpPr/>
          <p:nvPr/>
        </p:nvSpPr>
        <p:spPr>
          <a:xfrm>
            <a:off x="1622533" y="3471433"/>
            <a:ext cx="3282800" cy="236000"/>
          </a:xfrm>
          <a:prstGeom prst="rect">
            <a:avLst/>
          </a:prstGeom>
          <a:no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l" rtl="0"/>
            <a:endParaRPr/>
          </a:p>
        </p:txBody>
      </p:sp>
      <p:sp>
        <p:nvSpPr>
          <p:cNvPr id="317" name="Google Shape;317;p40"/>
          <p:cNvSpPr/>
          <p:nvPr/>
        </p:nvSpPr>
        <p:spPr>
          <a:xfrm>
            <a:off x="1891767" y="5023600"/>
            <a:ext cx="1749600" cy="193200"/>
          </a:xfrm>
          <a:prstGeom prst="rect">
            <a:avLst/>
          </a:prstGeom>
          <a:no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l" rtl="0"/>
            <a:endParaRPr/>
          </a:p>
        </p:txBody>
      </p:sp>
      <p:sp>
        <p:nvSpPr>
          <p:cNvPr id="318" name="Google Shape;318;p40"/>
          <p:cNvSpPr/>
          <p:nvPr/>
        </p:nvSpPr>
        <p:spPr>
          <a:xfrm>
            <a:off x="7721533" y="3594233"/>
            <a:ext cx="485600" cy="236000"/>
          </a:xfrm>
          <a:prstGeom prst="rect">
            <a:avLst/>
          </a:prstGeom>
          <a:no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l" rtl="0"/>
            <a:endParaRPr/>
          </a:p>
        </p:txBody>
      </p:sp>
      <p:sp>
        <p:nvSpPr>
          <p:cNvPr id="319" name="Google Shape;319;p40"/>
          <p:cNvSpPr/>
          <p:nvPr/>
        </p:nvSpPr>
        <p:spPr>
          <a:xfrm>
            <a:off x="8147967" y="4137033"/>
            <a:ext cx="2540000" cy="193200"/>
          </a:xfrm>
          <a:prstGeom prst="rect">
            <a:avLst/>
          </a:prstGeom>
          <a:no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l" rtl="0"/>
            <a:endParaRPr/>
          </a:p>
        </p:txBody>
      </p:sp>
      <p:sp>
        <p:nvSpPr>
          <p:cNvPr id="320" name="Google Shape;320;p40"/>
          <p:cNvSpPr/>
          <p:nvPr/>
        </p:nvSpPr>
        <p:spPr>
          <a:xfrm>
            <a:off x="6813533" y="2029100"/>
            <a:ext cx="5091200" cy="366800"/>
          </a:xfrm>
          <a:prstGeom prst="rect">
            <a:avLst/>
          </a:prstGeom>
          <a:no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l" rtl="0"/>
            <a:endParaRPr/>
          </a:p>
        </p:txBody>
      </p:sp>
      <p:sp>
        <p:nvSpPr>
          <p:cNvPr id="321" name="Google Shape;321;p40"/>
          <p:cNvSpPr txBox="1"/>
          <p:nvPr/>
        </p:nvSpPr>
        <p:spPr>
          <a:xfrm>
            <a:off x="6221867" y="5659967"/>
            <a:ext cx="5874000" cy="575600"/>
          </a:xfrm>
          <a:prstGeom prst="rect">
            <a:avLst/>
          </a:prstGeom>
          <a:noFill/>
          <a:ln>
            <a:noFill/>
          </a:ln>
        </p:spPr>
        <p:txBody>
          <a:bodyPr spcFirstLastPara="1" wrap="square" lIns="121900" tIns="121900" rIns="121900" bIns="121900" anchor="t" anchorCtr="0">
            <a:noAutofit/>
          </a:bodyPr>
          <a:lstStyle/>
          <a:p>
            <a:pPr algn="ctr" rtl="0"/>
            <a:r>
              <a:rPr lang="en" b="1">
                <a:solidFill>
                  <a:srgbClr val="FF0000"/>
                </a:solidFill>
              </a:rPr>
              <a:t>For ‘unsafe’ use cases</a:t>
            </a:r>
            <a:endParaRPr b="1">
              <a:solidFill>
                <a:srgbClr val="FF0000"/>
              </a:solidFill>
            </a:endParaRPr>
          </a:p>
        </p:txBody>
      </p:sp>
      <p:sp>
        <p:nvSpPr>
          <p:cNvPr id="322" name="Google Shape;322;p40"/>
          <p:cNvSpPr txBox="1"/>
          <p:nvPr/>
        </p:nvSpPr>
        <p:spPr>
          <a:xfrm>
            <a:off x="2848833" y="3890233"/>
            <a:ext cx="3167600" cy="440000"/>
          </a:xfrm>
          <a:prstGeom prst="rect">
            <a:avLst/>
          </a:prstGeom>
          <a:noFill/>
          <a:ln>
            <a:noFill/>
          </a:ln>
        </p:spPr>
        <p:txBody>
          <a:bodyPr spcFirstLastPara="1" wrap="square" lIns="121900" tIns="121900" rIns="121900" bIns="121900" anchor="t" anchorCtr="0">
            <a:noAutofit/>
          </a:bodyPr>
          <a:lstStyle/>
          <a:p>
            <a:pPr algn="ctr" rtl="0"/>
            <a:r>
              <a:rPr lang="en" b="1">
                <a:solidFill>
                  <a:srgbClr val="FF0000"/>
                </a:solidFill>
              </a:rPr>
              <a:t>Aim for 80% on your rule</a:t>
            </a:r>
            <a:endParaRPr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1"/>
          <p:cNvSpPr/>
          <p:nvPr/>
        </p:nvSpPr>
        <p:spPr>
          <a:xfrm>
            <a:off x="4792100" y="1356967"/>
            <a:ext cx="5424000" cy="5226000"/>
          </a:xfrm>
          <a:prstGeom prst="rect">
            <a:avLst/>
          </a:prstGeom>
          <a:noFill/>
          <a:ln w="9525" cap="flat" cmpd="sng">
            <a:solidFill>
              <a:srgbClr val="FF0000"/>
            </a:solidFill>
            <a:prstDash val="dash"/>
            <a:round/>
            <a:headEnd type="none" w="sm" len="sm"/>
            <a:tailEnd type="none" w="sm" len="sm"/>
          </a:ln>
        </p:spPr>
        <p:txBody>
          <a:bodyPr spcFirstLastPara="1" wrap="square" lIns="121900" tIns="121900" rIns="121900" bIns="121900" anchor="ctr" anchorCtr="0">
            <a:noAutofit/>
          </a:bodyPr>
          <a:lstStyle/>
          <a:p>
            <a:pPr algn="l" rtl="0"/>
            <a:endParaRPr/>
          </a:p>
        </p:txBody>
      </p:sp>
      <p:sp>
        <p:nvSpPr>
          <p:cNvPr id="328" name="Google Shape;328;p41"/>
          <p:cNvSpPr txBox="1">
            <a:spLocks noGrp="1"/>
          </p:cNvSpPr>
          <p:nvPr>
            <p:ph type="title"/>
          </p:nvPr>
        </p:nvSpPr>
        <p:spPr>
          <a:prstGeom prst="rect">
            <a:avLst/>
          </a:prstGeom>
        </p:spPr>
        <p:txBody>
          <a:bodyPr spcFirstLastPara="1" wrap="square" lIns="121900" tIns="121900" rIns="121900" bIns="121900" anchor="t" anchorCtr="0">
            <a:noAutofit/>
          </a:bodyPr>
          <a:lstStyle/>
          <a:p>
            <a:pPr algn="l" rtl="0"/>
            <a:r>
              <a:rPr lang="en"/>
              <a:t>Dangers of Server Side Request Forgery</a:t>
            </a:r>
            <a:endParaRPr/>
          </a:p>
        </p:txBody>
      </p:sp>
      <p:sp>
        <p:nvSpPr>
          <p:cNvPr id="329" name="Google Shape;329;p41"/>
          <p:cNvSpPr/>
          <p:nvPr/>
        </p:nvSpPr>
        <p:spPr>
          <a:xfrm>
            <a:off x="971600" y="4575167"/>
            <a:ext cx="1462000" cy="1405600"/>
          </a:xfrm>
          <a:prstGeom prst="smileyFace">
            <a:avLst>
              <a:gd name="adj" fmla="val 4653"/>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l" rtl="0"/>
            <a:r>
              <a:rPr lang="en"/>
              <a:t>Hacker</a:t>
            </a:r>
            <a:endParaRPr/>
          </a:p>
        </p:txBody>
      </p:sp>
      <p:sp>
        <p:nvSpPr>
          <p:cNvPr id="330" name="Google Shape;330;p41"/>
          <p:cNvSpPr/>
          <p:nvPr/>
        </p:nvSpPr>
        <p:spPr>
          <a:xfrm>
            <a:off x="5674133" y="1451300"/>
            <a:ext cx="1547067" cy="1457400"/>
          </a:xfrm>
          <a:prstGeom prst="flowChartMagneticDisk">
            <a:avLst/>
          </a:prstGeom>
          <a:solidFill>
            <a:srgbClr val="A2C4C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l" rtl="0"/>
            <a:r>
              <a:rPr lang="en"/>
              <a:t>Vulnerable</a:t>
            </a:r>
            <a:endParaRPr/>
          </a:p>
          <a:p>
            <a:pPr algn="l" rtl="0"/>
            <a:r>
              <a:rPr lang="en"/>
              <a:t>Server</a:t>
            </a:r>
            <a:endParaRPr/>
          </a:p>
        </p:txBody>
      </p:sp>
      <p:sp>
        <p:nvSpPr>
          <p:cNvPr id="331" name="Google Shape;331;p41"/>
          <p:cNvSpPr/>
          <p:nvPr/>
        </p:nvSpPr>
        <p:spPr>
          <a:xfrm>
            <a:off x="5815633" y="4575151"/>
            <a:ext cx="1264067" cy="1405600"/>
          </a:xfrm>
          <a:prstGeom prst="flowChartMagneticDisk">
            <a:avLst/>
          </a:prstGeom>
          <a:solidFill>
            <a:srgbClr val="A4C2F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l" rtl="0"/>
            <a:r>
              <a:rPr lang="en"/>
              <a:t>Victim </a:t>
            </a:r>
            <a:endParaRPr/>
          </a:p>
          <a:p>
            <a:pPr algn="l" rtl="0"/>
            <a:r>
              <a:rPr lang="en"/>
              <a:t>Server</a:t>
            </a:r>
            <a:endParaRPr/>
          </a:p>
        </p:txBody>
      </p:sp>
      <p:cxnSp>
        <p:nvCxnSpPr>
          <p:cNvPr id="332" name="Google Shape;332;p41"/>
          <p:cNvCxnSpPr>
            <a:stCxn id="329" idx="6"/>
            <a:endCxn id="333" idx="2"/>
          </p:cNvCxnSpPr>
          <p:nvPr/>
        </p:nvCxnSpPr>
        <p:spPr>
          <a:xfrm>
            <a:off x="2433600" y="5277967"/>
            <a:ext cx="2368800" cy="0"/>
          </a:xfrm>
          <a:prstGeom prst="straightConnector1">
            <a:avLst/>
          </a:prstGeom>
          <a:noFill/>
          <a:ln w="19050" cap="flat" cmpd="sng">
            <a:solidFill>
              <a:schemeClr val="tx1"/>
            </a:solidFill>
            <a:prstDash val="solid"/>
            <a:round/>
            <a:headEnd type="none" w="med" len="med"/>
            <a:tailEnd type="triangle" w="med" len="med"/>
          </a:ln>
        </p:spPr>
      </p:cxnSp>
      <p:sp>
        <p:nvSpPr>
          <p:cNvPr id="334" name="Google Shape;334;p41"/>
          <p:cNvSpPr/>
          <p:nvPr/>
        </p:nvSpPr>
        <p:spPr>
          <a:xfrm>
            <a:off x="3018633" y="4933600"/>
            <a:ext cx="868000" cy="679200"/>
          </a:xfrm>
          <a:prstGeom prst="mathMultiply">
            <a:avLst>
              <a:gd name="adj1" fmla="val 23520"/>
            </a:avLst>
          </a:prstGeom>
          <a:solidFill>
            <a:srgbClr val="FF0000"/>
          </a:solidFill>
          <a:ln>
            <a:noFill/>
          </a:ln>
        </p:spPr>
        <p:txBody>
          <a:bodyPr spcFirstLastPara="1" wrap="square" lIns="121900" tIns="121900" rIns="121900" bIns="121900" anchor="ctr" anchorCtr="0">
            <a:noAutofit/>
          </a:bodyPr>
          <a:lstStyle/>
          <a:p>
            <a:pPr algn="l" rtl="0"/>
            <a:endParaRPr/>
          </a:p>
        </p:txBody>
      </p:sp>
      <p:cxnSp>
        <p:nvCxnSpPr>
          <p:cNvPr id="335" name="Google Shape;335;p41"/>
          <p:cNvCxnSpPr/>
          <p:nvPr/>
        </p:nvCxnSpPr>
        <p:spPr>
          <a:xfrm rot="10800000" flipH="1">
            <a:off x="2219428" y="2151212"/>
            <a:ext cx="3402800" cy="2601200"/>
          </a:xfrm>
          <a:prstGeom prst="straightConnector1">
            <a:avLst/>
          </a:prstGeom>
          <a:noFill/>
          <a:ln w="19050" cap="flat" cmpd="sng">
            <a:solidFill>
              <a:schemeClr val="tx1"/>
            </a:solidFill>
            <a:prstDash val="solid"/>
            <a:round/>
            <a:headEnd type="none" w="med" len="med"/>
            <a:tailEnd type="triangle" w="med" len="med"/>
          </a:ln>
        </p:spPr>
      </p:cxnSp>
      <p:sp>
        <p:nvSpPr>
          <p:cNvPr id="336" name="Google Shape;336;p41"/>
          <p:cNvSpPr txBox="1"/>
          <p:nvPr/>
        </p:nvSpPr>
        <p:spPr>
          <a:xfrm>
            <a:off x="2457433" y="5452300"/>
            <a:ext cx="1990400" cy="622800"/>
          </a:xfrm>
          <a:prstGeom prst="rect">
            <a:avLst/>
          </a:prstGeom>
          <a:noFill/>
          <a:ln>
            <a:noFill/>
          </a:ln>
        </p:spPr>
        <p:txBody>
          <a:bodyPr spcFirstLastPara="1" wrap="square" lIns="121900" tIns="121900" rIns="121900" bIns="121900" anchor="t" anchorCtr="0">
            <a:noAutofit/>
          </a:bodyPr>
          <a:lstStyle/>
          <a:p>
            <a:pPr algn="ctr" rtl="0"/>
            <a:r>
              <a:rPr lang="en" dirty="0">
                <a:solidFill>
                  <a:schemeClr val="tx1"/>
                </a:solidFill>
              </a:rPr>
              <a:t>Blocked</a:t>
            </a:r>
            <a:endParaRPr dirty="0">
              <a:solidFill>
                <a:schemeClr val="tx1"/>
              </a:solidFill>
            </a:endParaRPr>
          </a:p>
        </p:txBody>
      </p:sp>
      <p:cxnSp>
        <p:nvCxnSpPr>
          <p:cNvPr id="337" name="Google Shape;337;p41"/>
          <p:cNvCxnSpPr>
            <a:stCxn id="330" idx="3"/>
            <a:endCxn id="331" idx="1"/>
          </p:cNvCxnSpPr>
          <p:nvPr/>
        </p:nvCxnSpPr>
        <p:spPr>
          <a:xfrm>
            <a:off x="6447667" y="2908700"/>
            <a:ext cx="0" cy="1666400"/>
          </a:xfrm>
          <a:prstGeom prst="straightConnector1">
            <a:avLst/>
          </a:prstGeom>
          <a:noFill/>
          <a:ln w="19050" cap="flat" cmpd="sng">
            <a:solidFill>
              <a:schemeClr val="tx1"/>
            </a:solidFill>
            <a:prstDash val="solid"/>
            <a:round/>
            <a:headEnd type="none" w="med" len="med"/>
            <a:tailEnd type="triangle" w="med" len="med"/>
          </a:ln>
        </p:spPr>
      </p:cxnSp>
      <p:sp>
        <p:nvSpPr>
          <p:cNvPr id="338" name="Google Shape;338;p41"/>
          <p:cNvSpPr txBox="1"/>
          <p:nvPr/>
        </p:nvSpPr>
        <p:spPr>
          <a:xfrm rot="-2316797">
            <a:off x="1963997" y="2862665"/>
            <a:ext cx="3308011" cy="565224"/>
          </a:xfrm>
          <a:prstGeom prst="rect">
            <a:avLst/>
          </a:prstGeom>
          <a:noFill/>
          <a:ln>
            <a:noFill/>
          </a:ln>
        </p:spPr>
        <p:txBody>
          <a:bodyPr spcFirstLastPara="1" wrap="square" lIns="121900" tIns="121900" rIns="121900" bIns="121900" anchor="t" anchorCtr="0">
            <a:noAutofit/>
          </a:bodyPr>
          <a:lstStyle/>
          <a:p>
            <a:pPr algn="l" rtl="0"/>
            <a:r>
              <a:rPr lang="en" dirty="0">
                <a:solidFill>
                  <a:schemeClr val="tx1"/>
                </a:solidFill>
              </a:rPr>
              <a:t>Directly calls another server</a:t>
            </a:r>
            <a:endParaRPr dirty="0">
              <a:solidFill>
                <a:schemeClr val="tx1"/>
              </a:solidFill>
            </a:endParaRPr>
          </a:p>
        </p:txBody>
      </p:sp>
      <p:sp>
        <p:nvSpPr>
          <p:cNvPr id="339" name="Google Shape;339;p41"/>
          <p:cNvSpPr txBox="1"/>
          <p:nvPr/>
        </p:nvSpPr>
        <p:spPr>
          <a:xfrm>
            <a:off x="6575000" y="3245067"/>
            <a:ext cx="3933600" cy="518800"/>
          </a:xfrm>
          <a:prstGeom prst="rect">
            <a:avLst/>
          </a:prstGeom>
          <a:noFill/>
          <a:ln>
            <a:noFill/>
          </a:ln>
        </p:spPr>
        <p:txBody>
          <a:bodyPr spcFirstLastPara="1" wrap="square" lIns="121900" tIns="121900" rIns="121900" bIns="121900" anchor="t" anchorCtr="0">
            <a:noAutofit/>
          </a:bodyPr>
          <a:lstStyle/>
          <a:p>
            <a:pPr algn="l" rtl="0"/>
            <a:r>
              <a:rPr lang="en">
                <a:solidFill>
                  <a:schemeClr val="tx1"/>
                </a:solidFill>
              </a:rPr>
              <a:t>Bypasses the firewall</a:t>
            </a:r>
            <a:endParaRPr>
              <a:solidFill>
                <a:schemeClr val="tx1"/>
              </a:solidFill>
            </a:endParaRPr>
          </a:p>
        </p:txBody>
      </p:sp>
      <p:pic>
        <p:nvPicPr>
          <p:cNvPr id="340" name="Google Shape;340;p41" descr="Image result for server side request forgery meme"/>
          <p:cNvPicPr preferRelativeResize="0"/>
          <p:nvPr/>
        </p:nvPicPr>
        <p:blipFill>
          <a:blip r:embed="rId3">
            <a:alphaModFix/>
          </a:blip>
          <a:stretch>
            <a:fillRect/>
          </a:stretch>
        </p:blipFill>
        <p:spPr>
          <a:xfrm>
            <a:off x="8536800" y="4095938"/>
            <a:ext cx="3311133" cy="2487029"/>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5B11A-68DC-4AF7-B4A6-7709B4498674}"/>
              </a:ext>
            </a:extLst>
          </p:cNvPr>
          <p:cNvSpPr>
            <a:spLocks noGrp="1"/>
          </p:cNvSpPr>
          <p:nvPr>
            <p:ph type="title"/>
          </p:nvPr>
        </p:nvSpPr>
        <p:spPr>
          <a:xfrm>
            <a:off x="291775" y="212367"/>
            <a:ext cx="11360800" cy="763600"/>
          </a:xfrm>
        </p:spPr>
        <p:txBody>
          <a:bodyPr/>
          <a:lstStyle/>
          <a:p>
            <a:r>
              <a:rPr lang="en-US" dirty="0"/>
              <a:t>What could you do with server side request forgery in C#?</a:t>
            </a:r>
          </a:p>
        </p:txBody>
      </p:sp>
      <p:sp>
        <p:nvSpPr>
          <p:cNvPr id="3" name="Text Placeholder 2">
            <a:extLst>
              <a:ext uri="{FF2B5EF4-FFF2-40B4-BE49-F238E27FC236}">
                <a16:creationId xmlns:a16="http://schemas.microsoft.com/office/drawing/2014/main" id="{25043187-9996-415D-8D61-2156AE1889F5}"/>
              </a:ext>
            </a:extLst>
          </p:cNvPr>
          <p:cNvSpPr>
            <a:spLocks noGrp="1"/>
          </p:cNvSpPr>
          <p:nvPr>
            <p:ph type="body" idx="1"/>
          </p:nvPr>
        </p:nvSpPr>
        <p:spPr>
          <a:xfrm>
            <a:off x="415600" y="3714749"/>
            <a:ext cx="11360800" cy="2377083"/>
          </a:xfrm>
        </p:spPr>
        <p:txBody>
          <a:bodyPr/>
          <a:lstStyle/>
          <a:p>
            <a:r>
              <a:rPr lang="en-US" dirty="0"/>
              <a:t>Get past the firewall by calling internal IP addresses</a:t>
            </a:r>
          </a:p>
          <a:p>
            <a:r>
              <a:rPr lang="en-US" dirty="0"/>
              <a:t>Call external servers with long responses</a:t>
            </a:r>
          </a:p>
          <a:p>
            <a:r>
              <a:rPr lang="en-US" dirty="0"/>
              <a:t>Do a file read </a:t>
            </a:r>
            <a:r>
              <a:rPr lang="en-US" dirty="0">
                <a:hlinkClick r:id="rId2" action="ppaction://hlinkfile"/>
              </a:rPr>
              <a:t>file:\\\C:\path\to\file.txt</a:t>
            </a:r>
            <a:endParaRPr lang="en-US" dirty="0"/>
          </a:p>
          <a:p>
            <a:r>
              <a:rPr lang="en-US" dirty="0"/>
              <a:t>Do a file write to </a:t>
            </a:r>
            <a:r>
              <a:rPr lang="en-US" dirty="0">
                <a:hlinkClick r:id="rId3" action="ppaction://hlinkfile"/>
              </a:rPr>
              <a:t>file:\\\C:\inetpub\wwwroot\default.html</a:t>
            </a:r>
            <a:r>
              <a:rPr lang="en-US" dirty="0"/>
              <a:t> </a:t>
            </a:r>
          </a:p>
        </p:txBody>
      </p:sp>
      <p:pic>
        <p:nvPicPr>
          <p:cNvPr id="6" name="Picture 5">
            <a:extLst>
              <a:ext uri="{FF2B5EF4-FFF2-40B4-BE49-F238E27FC236}">
                <a16:creationId xmlns:a16="http://schemas.microsoft.com/office/drawing/2014/main" id="{C0E425CF-F554-4F72-88E4-A71142BAB129}"/>
              </a:ext>
            </a:extLst>
          </p:cNvPr>
          <p:cNvPicPr>
            <a:picLocks noChangeAspect="1"/>
          </p:cNvPicPr>
          <p:nvPr/>
        </p:nvPicPr>
        <p:blipFill rotWithShape="1">
          <a:blip r:embed="rId4"/>
          <a:srcRect l="2464" b="9238"/>
          <a:stretch/>
        </p:blipFill>
        <p:spPr>
          <a:xfrm>
            <a:off x="1276350" y="1790814"/>
            <a:ext cx="10058549" cy="1352438"/>
          </a:xfrm>
          <a:prstGeom prst="rect">
            <a:avLst/>
          </a:prstGeom>
        </p:spPr>
      </p:pic>
    </p:spTree>
    <p:extLst>
      <p:ext uri="{BB962C8B-B14F-4D97-AF65-F5344CB8AC3E}">
        <p14:creationId xmlns:p14="http://schemas.microsoft.com/office/powerpoint/2010/main" val="78959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2"/>
          <p:cNvSpPr txBox="1">
            <a:spLocks noGrp="1"/>
          </p:cNvSpPr>
          <p:nvPr>
            <p:ph type="title"/>
          </p:nvPr>
        </p:nvSpPr>
        <p:spPr>
          <a:prstGeom prst="rect">
            <a:avLst/>
          </a:prstGeom>
        </p:spPr>
        <p:txBody>
          <a:bodyPr spcFirstLastPara="1" wrap="square" lIns="121900" tIns="121900" rIns="121900" bIns="121900" anchor="t" anchorCtr="0">
            <a:noAutofit/>
          </a:bodyPr>
          <a:lstStyle/>
          <a:p>
            <a:pPr algn="l" rtl="0"/>
            <a:r>
              <a:rPr lang="en"/>
              <a:t>Server Side Request Forgery</a:t>
            </a:r>
            <a:endParaRPr/>
          </a:p>
        </p:txBody>
      </p:sp>
      <p:sp>
        <p:nvSpPr>
          <p:cNvPr id="346" name="Google Shape;346;p42"/>
          <p:cNvSpPr txBox="1">
            <a:spLocks noGrp="1"/>
          </p:cNvSpPr>
          <p:nvPr>
            <p:ph type="body" idx="1"/>
          </p:nvPr>
        </p:nvSpPr>
        <p:spPr>
          <a:xfrm>
            <a:off x="544937" y="1244600"/>
            <a:ext cx="11092881" cy="5032375"/>
          </a:xfrm>
          <a:prstGeom prst="rect">
            <a:avLst/>
          </a:prstGeom>
        </p:spPr>
        <p:txBody>
          <a:bodyPr spcFirstLastPara="1" wrap="square" lIns="121900" tIns="121900" rIns="121900" bIns="121900" anchor="t" anchorCtr="0">
            <a:noAutofit/>
          </a:bodyPr>
          <a:lstStyle/>
          <a:p>
            <a:pPr marL="609585" indent="-457189" algn="l" rtl="0">
              <a:spcBef>
                <a:spcPts val="0"/>
              </a:spcBef>
              <a:buSzPts val="1800"/>
              <a:buChar char="●"/>
            </a:pPr>
            <a:r>
              <a:rPr lang="en" dirty="0"/>
              <a:t>Sometimes an application must perform web calls (This is a feature)</a:t>
            </a:r>
            <a:endParaRPr dirty="0"/>
          </a:p>
          <a:p>
            <a:pPr marL="609585" indent="-457189" algn="l" rtl="0">
              <a:spcBef>
                <a:spcPts val="0"/>
              </a:spcBef>
              <a:buSzPts val="1800"/>
              <a:buChar char="●"/>
            </a:pPr>
            <a:endParaRPr lang="en" dirty="0"/>
          </a:p>
          <a:p>
            <a:pPr marL="609585" indent="-457189" algn="l" rtl="0">
              <a:spcBef>
                <a:spcPts val="0"/>
              </a:spcBef>
              <a:buSzPts val="1800"/>
              <a:buChar char="●"/>
            </a:pPr>
            <a:r>
              <a:rPr lang="en" dirty="0"/>
              <a:t>You want to limit the damage of SSRFAAS (SSRF as a service)</a:t>
            </a:r>
            <a:endParaRPr dirty="0"/>
          </a:p>
          <a:p>
            <a:pPr marL="1219170" lvl="1" indent="-423323" algn="l" rtl="0">
              <a:spcBef>
                <a:spcPts val="0"/>
              </a:spcBef>
              <a:buSzPts val="1400"/>
              <a:buChar char="○"/>
            </a:pPr>
            <a:r>
              <a:rPr lang="en" dirty="0"/>
              <a:t>Block internal IPs</a:t>
            </a:r>
            <a:endParaRPr dirty="0"/>
          </a:p>
          <a:p>
            <a:pPr marL="1219170" lvl="1" indent="-423323" algn="l" rtl="0">
              <a:spcBef>
                <a:spcPts val="0"/>
              </a:spcBef>
              <a:buSzPts val="1400"/>
              <a:buChar char="○"/>
            </a:pPr>
            <a:r>
              <a:rPr lang="en" dirty="0"/>
              <a:t>Have a built in timeout for long running requests</a:t>
            </a:r>
            <a:endParaRPr dirty="0"/>
          </a:p>
          <a:p>
            <a:pPr marL="1219170" lvl="1" indent="-423323" algn="l" rtl="0">
              <a:spcBef>
                <a:spcPts val="0"/>
              </a:spcBef>
              <a:buSzPts val="1400"/>
              <a:buChar char="○"/>
            </a:pPr>
            <a:r>
              <a:rPr lang="en" dirty="0"/>
              <a:t>Block calls to the file system (This can lead to LFI and RCE)</a:t>
            </a:r>
            <a:endParaRPr dirty="0"/>
          </a:p>
          <a:p>
            <a:pPr marL="609585" indent="-457189" algn="l" rtl="0">
              <a:spcBef>
                <a:spcPts val="0"/>
              </a:spcBef>
              <a:buSzPts val="1800"/>
              <a:buChar char="●"/>
            </a:pPr>
            <a:endParaRPr lang="en" dirty="0"/>
          </a:p>
          <a:p>
            <a:pPr marL="609585" indent="-457189" algn="l" rtl="0">
              <a:spcBef>
                <a:spcPts val="0"/>
              </a:spcBef>
              <a:buSzPts val="1800"/>
              <a:buChar char="●"/>
            </a:pPr>
            <a:r>
              <a:rPr lang="en" dirty="0"/>
              <a:t>Set up a safe version that inherits all the features of your web client library</a:t>
            </a:r>
            <a:endParaRPr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A1F9-4CCA-45CC-8A81-B1C9186A1863}"/>
              </a:ext>
            </a:extLst>
          </p:cNvPr>
          <p:cNvSpPr>
            <a:spLocks noGrp="1"/>
          </p:cNvSpPr>
          <p:nvPr>
            <p:ph type="title"/>
          </p:nvPr>
        </p:nvSpPr>
        <p:spPr/>
        <p:txBody>
          <a:bodyPr/>
          <a:lstStyle/>
          <a:p>
            <a:r>
              <a:rPr lang="en-US" dirty="0"/>
              <a:t>Recap</a:t>
            </a:r>
          </a:p>
        </p:txBody>
      </p:sp>
    </p:spTree>
    <p:extLst>
      <p:ext uri="{BB962C8B-B14F-4D97-AF65-F5344CB8AC3E}">
        <p14:creationId xmlns:p14="http://schemas.microsoft.com/office/powerpoint/2010/main" val="2342278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9E0F1-4845-44E7-B87B-669F9149ED74}"/>
              </a:ext>
            </a:extLst>
          </p:cNvPr>
          <p:cNvSpPr>
            <a:spLocks noGrp="1"/>
          </p:cNvSpPr>
          <p:nvPr>
            <p:ph type="title"/>
          </p:nvPr>
        </p:nvSpPr>
        <p:spPr>
          <a:xfrm>
            <a:off x="484705" y="221267"/>
            <a:ext cx="10772775" cy="1658198"/>
          </a:xfrm>
        </p:spPr>
        <p:txBody>
          <a:bodyPr/>
          <a:lstStyle/>
          <a:p>
            <a:r>
              <a:rPr lang="en-US" dirty="0"/>
              <a:t>1. Find the bad pattern</a:t>
            </a:r>
          </a:p>
        </p:txBody>
      </p:sp>
      <p:sp>
        <p:nvSpPr>
          <p:cNvPr id="3" name="Text Placeholder 2">
            <a:extLst>
              <a:ext uri="{FF2B5EF4-FFF2-40B4-BE49-F238E27FC236}">
                <a16:creationId xmlns:a16="http://schemas.microsoft.com/office/drawing/2014/main" id="{083D87EE-9E99-448D-9254-547B77AF10A9}"/>
              </a:ext>
            </a:extLst>
          </p:cNvPr>
          <p:cNvSpPr>
            <a:spLocks noGrp="1"/>
          </p:cNvSpPr>
          <p:nvPr>
            <p:ph type="body" idx="1"/>
          </p:nvPr>
        </p:nvSpPr>
        <p:spPr>
          <a:xfrm>
            <a:off x="544939" y="1825625"/>
            <a:ext cx="4408062" cy="5032375"/>
          </a:xfrm>
        </p:spPr>
        <p:txBody>
          <a:bodyPr/>
          <a:lstStyle/>
          <a:p>
            <a:r>
              <a:rPr lang="en-US" dirty="0"/>
              <a:t>Look for a common ‘sink’ that a kind of bug has to reach</a:t>
            </a:r>
          </a:p>
        </p:txBody>
      </p:sp>
      <p:pic>
        <p:nvPicPr>
          <p:cNvPr id="4" name="Google Shape;169;p25">
            <a:extLst>
              <a:ext uri="{FF2B5EF4-FFF2-40B4-BE49-F238E27FC236}">
                <a16:creationId xmlns:a16="http://schemas.microsoft.com/office/drawing/2014/main" id="{CA013FC7-2AD5-41BA-8F89-97E9F9623259}"/>
              </a:ext>
            </a:extLst>
          </p:cNvPr>
          <p:cNvPicPr preferRelativeResize="0"/>
          <p:nvPr/>
        </p:nvPicPr>
        <p:blipFill rotWithShape="1">
          <a:blip r:embed="rId2">
            <a:alphaModFix/>
          </a:blip>
          <a:srcRect t="32993" r="24280" b="45529"/>
          <a:stretch/>
        </p:blipFill>
        <p:spPr>
          <a:xfrm>
            <a:off x="4759416" y="1957224"/>
            <a:ext cx="6179350" cy="440824"/>
          </a:xfrm>
          <a:prstGeom prst="rect">
            <a:avLst/>
          </a:prstGeom>
          <a:noFill/>
          <a:ln>
            <a:noFill/>
          </a:ln>
        </p:spPr>
      </p:pic>
      <p:pic>
        <p:nvPicPr>
          <p:cNvPr id="5" name="Google Shape;288;p37">
            <a:extLst>
              <a:ext uri="{FF2B5EF4-FFF2-40B4-BE49-F238E27FC236}">
                <a16:creationId xmlns:a16="http://schemas.microsoft.com/office/drawing/2014/main" id="{1B33F348-7C7E-48DE-B7E6-B4F4E9D21A9F}"/>
              </a:ext>
            </a:extLst>
          </p:cNvPr>
          <p:cNvPicPr preferRelativeResize="0"/>
          <p:nvPr/>
        </p:nvPicPr>
        <p:blipFill rotWithShape="1">
          <a:blip r:embed="rId3">
            <a:alphaModFix/>
          </a:blip>
          <a:srcRect t="24397" b="54728"/>
          <a:stretch/>
        </p:blipFill>
        <p:spPr>
          <a:xfrm>
            <a:off x="4953001" y="3251845"/>
            <a:ext cx="6444101" cy="354310"/>
          </a:xfrm>
          <a:prstGeom prst="rect">
            <a:avLst/>
          </a:prstGeom>
          <a:noFill/>
          <a:ln>
            <a:noFill/>
          </a:ln>
        </p:spPr>
      </p:pic>
      <p:pic>
        <p:nvPicPr>
          <p:cNvPr id="6" name="Google Shape;295;p38">
            <a:extLst>
              <a:ext uri="{FF2B5EF4-FFF2-40B4-BE49-F238E27FC236}">
                <a16:creationId xmlns:a16="http://schemas.microsoft.com/office/drawing/2014/main" id="{48C0FC0F-8CAB-4B41-9B73-0BC5EE7E9319}"/>
              </a:ext>
            </a:extLst>
          </p:cNvPr>
          <p:cNvPicPr preferRelativeResize="0"/>
          <p:nvPr/>
        </p:nvPicPr>
        <p:blipFill rotWithShape="1">
          <a:blip r:embed="rId4">
            <a:alphaModFix/>
          </a:blip>
          <a:srcRect l="8608" t="59811" r="43720" b="28734"/>
          <a:stretch/>
        </p:blipFill>
        <p:spPr>
          <a:xfrm>
            <a:off x="4997541" y="4632267"/>
            <a:ext cx="3481174" cy="400107"/>
          </a:xfrm>
          <a:prstGeom prst="rect">
            <a:avLst/>
          </a:prstGeom>
          <a:noFill/>
          <a:ln>
            <a:noFill/>
          </a:ln>
        </p:spPr>
      </p:pic>
      <p:sp>
        <p:nvSpPr>
          <p:cNvPr id="7" name="TextBox 6">
            <a:extLst>
              <a:ext uri="{FF2B5EF4-FFF2-40B4-BE49-F238E27FC236}">
                <a16:creationId xmlns:a16="http://schemas.microsoft.com/office/drawing/2014/main" id="{3CFBFE4C-0A39-469A-AB82-AEEF44553B1C}"/>
              </a:ext>
            </a:extLst>
          </p:cNvPr>
          <p:cNvSpPr txBox="1"/>
          <p:nvPr/>
        </p:nvSpPr>
        <p:spPr>
          <a:xfrm>
            <a:off x="4997541" y="1425517"/>
            <a:ext cx="6223292"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err="1">
                <a:ln>
                  <a:noFill/>
                </a:ln>
                <a:solidFill>
                  <a:srgbClr val="FF0000"/>
                </a:solidFill>
                <a:effectLst/>
                <a:uFillTx/>
                <a:latin typeface="Calibri"/>
                <a:ea typeface="Calibri"/>
                <a:cs typeface="Calibri"/>
                <a:sym typeface="Calibri"/>
              </a:rPr>
              <a:t>ReDoS</a:t>
            </a:r>
            <a:r>
              <a:rPr kumimoji="0" lang="en-US" sz="2000" b="0" i="0" u="none" strike="noStrike" cap="none" spc="0" normalizeH="0" baseline="0" dirty="0">
                <a:ln>
                  <a:noFill/>
                </a:ln>
                <a:solidFill>
                  <a:srgbClr val="FF0000"/>
                </a:solidFill>
                <a:effectLst/>
                <a:uFillTx/>
                <a:latin typeface="Calibri"/>
                <a:ea typeface="Calibri"/>
                <a:cs typeface="Calibri"/>
                <a:sym typeface="Calibri"/>
              </a:rPr>
              <a:t> must reach a regular expression!</a:t>
            </a:r>
          </a:p>
        </p:txBody>
      </p:sp>
      <p:sp>
        <p:nvSpPr>
          <p:cNvPr id="8" name="TextBox 7">
            <a:extLst>
              <a:ext uri="{FF2B5EF4-FFF2-40B4-BE49-F238E27FC236}">
                <a16:creationId xmlns:a16="http://schemas.microsoft.com/office/drawing/2014/main" id="{3A4F7018-2A24-465C-AE24-2E3F0637826A}"/>
              </a:ext>
            </a:extLst>
          </p:cNvPr>
          <p:cNvSpPr txBox="1"/>
          <p:nvPr/>
        </p:nvSpPr>
        <p:spPr>
          <a:xfrm>
            <a:off x="4953001" y="2696219"/>
            <a:ext cx="6223292"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FF0000"/>
                </a:solidFill>
                <a:effectLst/>
                <a:uFillTx/>
                <a:latin typeface="Calibri"/>
                <a:ea typeface="Calibri"/>
                <a:cs typeface="Calibri"/>
                <a:sym typeface="Calibri"/>
              </a:rPr>
              <a:t>XXE requires that you parse XML!</a:t>
            </a:r>
          </a:p>
        </p:txBody>
      </p:sp>
      <p:sp>
        <p:nvSpPr>
          <p:cNvPr id="9" name="TextBox 8">
            <a:extLst>
              <a:ext uri="{FF2B5EF4-FFF2-40B4-BE49-F238E27FC236}">
                <a16:creationId xmlns:a16="http://schemas.microsoft.com/office/drawing/2014/main" id="{4E21F04E-0795-4629-B333-0F7208136240}"/>
              </a:ext>
            </a:extLst>
          </p:cNvPr>
          <p:cNvSpPr txBox="1"/>
          <p:nvPr/>
        </p:nvSpPr>
        <p:spPr>
          <a:xfrm>
            <a:off x="4953001" y="4076641"/>
            <a:ext cx="6223292"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2000" dirty="0">
                <a:solidFill>
                  <a:srgbClr val="FF0000"/>
                </a:solidFill>
              </a:rPr>
              <a:t>Open redirects require a redirect!</a:t>
            </a:r>
            <a:endParaRPr kumimoji="0" lang="en-US" sz="2000" b="0" i="0" u="none" strike="noStrike" cap="none" spc="0" normalizeH="0" baseline="0" dirty="0">
              <a:ln>
                <a:noFill/>
              </a:ln>
              <a:solidFill>
                <a:srgbClr val="FF0000"/>
              </a:solidFill>
              <a:effectLst/>
              <a:uFillTx/>
              <a:latin typeface="Calibri"/>
              <a:ea typeface="Calibri"/>
              <a:cs typeface="Calibri"/>
              <a:sym typeface="Calibri"/>
            </a:endParaRPr>
          </a:p>
        </p:txBody>
      </p:sp>
    </p:spTree>
    <p:extLst>
      <p:ext uri="{BB962C8B-B14F-4D97-AF65-F5344CB8AC3E}">
        <p14:creationId xmlns:p14="http://schemas.microsoft.com/office/powerpoint/2010/main" val="24526464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9E0F1-4845-44E7-B87B-669F9149ED74}"/>
              </a:ext>
            </a:extLst>
          </p:cNvPr>
          <p:cNvSpPr>
            <a:spLocks noGrp="1"/>
          </p:cNvSpPr>
          <p:nvPr>
            <p:ph type="title"/>
          </p:nvPr>
        </p:nvSpPr>
        <p:spPr/>
        <p:txBody>
          <a:bodyPr/>
          <a:lstStyle/>
          <a:p>
            <a:pPr rtl="0"/>
            <a:r>
              <a:rPr lang="en-US" dirty="0"/>
              <a:t>2. Make the safe pattern the default one</a:t>
            </a:r>
          </a:p>
        </p:txBody>
      </p:sp>
      <p:sp>
        <p:nvSpPr>
          <p:cNvPr id="3" name="Text Placeholder 2">
            <a:extLst>
              <a:ext uri="{FF2B5EF4-FFF2-40B4-BE49-F238E27FC236}">
                <a16:creationId xmlns:a16="http://schemas.microsoft.com/office/drawing/2014/main" id="{083D87EE-9E99-448D-9254-547B77AF10A9}"/>
              </a:ext>
            </a:extLst>
          </p:cNvPr>
          <p:cNvSpPr>
            <a:spLocks noGrp="1"/>
          </p:cNvSpPr>
          <p:nvPr>
            <p:ph type="body" idx="1"/>
          </p:nvPr>
        </p:nvSpPr>
        <p:spPr>
          <a:xfrm>
            <a:off x="544938" y="1825625"/>
            <a:ext cx="12694811" cy="5032375"/>
          </a:xfrm>
        </p:spPr>
        <p:txBody>
          <a:bodyPr/>
          <a:lstStyle/>
          <a:p>
            <a:r>
              <a:rPr lang="en-US" dirty="0"/>
              <a:t>Make a safe default wrapper class for the unsafe method</a:t>
            </a:r>
          </a:p>
          <a:p>
            <a:r>
              <a:rPr lang="en-US" dirty="0"/>
              <a:t>Have a coder do this once right</a:t>
            </a:r>
          </a:p>
        </p:txBody>
      </p:sp>
      <p:pic>
        <p:nvPicPr>
          <p:cNvPr id="10" name="Google Shape;180;p26">
            <a:extLst>
              <a:ext uri="{FF2B5EF4-FFF2-40B4-BE49-F238E27FC236}">
                <a16:creationId xmlns:a16="http://schemas.microsoft.com/office/drawing/2014/main" id="{523565F7-81CB-4E2F-BA66-C70EA5D624A9}"/>
              </a:ext>
            </a:extLst>
          </p:cNvPr>
          <p:cNvPicPr preferRelativeResize="0"/>
          <p:nvPr/>
        </p:nvPicPr>
        <p:blipFill>
          <a:blip r:embed="rId2">
            <a:alphaModFix/>
          </a:blip>
          <a:stretch>
            <a:fillRect/>
          </a:stretch>
        </p:blipFill>
        <p:spPr>
          <a:xfrm>
            <a:off x="1274903" y="2951162"/>
            <a:ext cx="8775700" cy="2781300"/>
          </a:xfrm>
          <a:prstGeom prst="rect">
            <a:avLst/>
          </a:prstGeom>
          <a:noFill/>
          <a:ln>
            <a:noFill/>
          </a:ln>
        </p:spPr>
      </p:pic>
    </p:spTree>
    <p:extLst>
      <p:ext uri="{BB962C8B-B14F-4D97-AF65-F5344CB8AC3E}">
        <p14:creationId xmlns:p14="http://schemas.microsoft.com/office/powerpoint/2010/main" val="38732978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5"/>
          <p:cNvSpPr txBox="1"/>
          <p:nvPr/>
        </p:nvSpPr>
        <p:spPr>
          <a:xfrm>
            <a:off x="11687833" y="3839333"/>
            <a:ext cx="5433600" cy="634000"/>
          </a:xfrm>
          <a:prstGeom prst="rect">
            <a:avLst/>
          </a:prstGeom>
          <a:noFill/>
          <a:ln>
            <a:noFill/>
          </a:ln>
        </p:spPr>
        <p:txBody>
          <a:bodyPr spcFirstLastPara="1" wrap="square" lIns="121900" tIns="121900" rIns="121900" bIns="121900" anchor="t" anchorCtr="0">
            <a:noAutofit/>
          </a:bodyPr>
          <a:lstStyle/>
          <a:p>
            <a:pPr algn="l" rtl="0"/>
            <a:endParaRPr/>
          </a:p>
        </p:txBody>
      </p:sp>
      <p:sp>
        <p:nvSpPr>
          <p:cNvPr id="368" name="Google Shape;368;p45"/>
          <p:cNvSpPr txBox="1">
            <a:spLocks noGrp="1"/>
          </p:cNvSpPr>
          <p:nvPr>
            <p:ph type="title"/>
          </p:nvPr>
        </p:nvSpPr>
        <p:spPr>
          <a:prstGeom prst="rect">
            <a:avLst/>
          </a:prstGeom>
        </p:spPr>
        <p:txBody>
          <a:bodyPr spcFirstLastPara="1" wrap="square" lIns="121900" tIns="121900" rIns="121900" bIns="121900" anchor="t" anchorCtr="0">
            <a:noAutofit/>
          </a:bodyPr>
          <a:lstStyle/>
          <a:p>
            <a:pPr algn="l" rtl="0"/>
            <a:r>
              <a:rPr lang="en" dirty="0"/>
              <a:t>3. </a:t>
            </a:r>
            <a:r>
              <a:rPr lang="en-US" dirty="0"/>
              <a:t>Train the developers to use the safe pattern</a:t>
            </a:r>
            <a:endParaRPr dirty="0"/>
          </a:p>
        </p:txBody>
      </p:sp>
      <p:sp>
        <p:nvSpPr>
          <p:cNvPr id="367" name="Google Shape;367;p45"/>
          <p:cNvSpPr txBox="1">
            <a:spLocks noGrp="1"/>
          </p:cNvSpPr>
          <p:nvPr>
            <p:ph type="body" idx="1"/>
          </p:nvPr>
        </p:nvSpPr>
        <p:spPr>
          <a:prstGeom prst="rect">
            <a:avLst/>
          </a:prstGeom>
        </p:spPr>
        <p:txBody>
          <a:bodyPr spcFirstLastPara="1" wrap="square" lIns="121900" tIns="121900" rIns="121900" bIns="121900" anchor="t" anchorCtr="0">
            <a:noAutofit/>
          </a:bodyPr>
          <a:lstStyle/>
          <a:p>
            <a:pPr algn="l" rtl="0">
              <a:lnSpc>
                <a:spcPct val="115000"/>
              </a:lnSpc>
              <a:spcBef>
                <a:spcPts val="0"/>
              </a:spcBef>
            </a:pPr>
            <a:r>
              <a:rPr lang="en" u="sng" dirty="0"/>
              <a:t>If you use </a:t>
            </a:r>
            <a:r>
              <a:rPr lang="en" dirty="0"/>
              <a:t>&lt;THE BAD WAY&gt;, &lt;BAD THING WILL HAPPEN&gt;. </a:t>
            </a:r>
            <a:r>
              <a:rPr lang="en" u="sng" dirty="0"/>
              <a:t>Instead use the</a:t>
            </a:r>
            <a:r>
              <a:rPr lang="en" dirty="0"/>
              <a:t> &lt;THE GOOD WAY&gt; </a:t>
            </a:r>
            <a:r>
              <a:rPr lang="en" u="sng" dirty="0"/>
              <a:t>since </a:t>
            </a:r>
            <a:r>
              <a:rPr lang="en" dirty="0"/>
              <a:t>&lt;IT STOPS THE BAD THING&gt;.</a:t>
            </a:r>
            <a:endParaRPr dirty="0"/>
          </a:p>
          <a:p>
            <a:pPr algn="l" rtl="0">
              <a:lnSpc>
                <a:spcPct val="115000"/>
              </a:lnSpc>
              <a:spcBef>
                <a:spcPts val="2133"/>
              </a:spcBef>
            </a:pPr>
            <a:r>
              <a:rPr lang="en" u="sng" dirty="0"/>
              <a:t>DO NOT DO THIS:</a:t>
            </a:r>
            <a:endParaRPr u="sng" dirty="0"/>
          </a:p>
          <a:p>
            <a:pPr algn="l" rtl="0">
              <a:lnSpc>
                <a:spcPct val="115000"/>
              </a:lnSpc>
              <a:spcBef>
                <a:spcPts val="2133"/>
              </a:spcBef>
            </a:pPr>
            <a:r>
              <a:rPr lang="en" dirty="0"/>
              <a:t>&lt;EXAMPLE OF THE BAD WAY&gt;</a:t>
            </a:r>
            <a:endParaRPr dirty="0"/>
          </a:p>
          <a:p>
            <a:pPr algn="l" rtl="0">
              <a:lnSpc>
                <a:spcPct val="115000"/>
              </a:lnSpc>
              <a:spcBef>
                <a:spcPts val="2133"/>
              </a:spcBef>
            </a:pPr>
            <a:r>
              <a:rPr lang="en" u="sng" dirty="0"/>
              <a:t>DO THIS INSTEAD:</a:t>
            </a:r>
            <a:endParaRPr u="sng" dirty="0"/>
          </a:p>
          <a:p>
            <a:pPr algn="l" rtl="0">
              <a:lnSpc>
                <a:spcPct val="115000"/>
              </a:lnSpc>
              <a:spcBef>
                <a:spcPts val="2133"/>
              </a:spcBef>
              <a:spcAft>
                <a:spcPts val="2133"/>
              </a:spcAft>
            </a:pPr>
            <a:r>
              <a:rPr lang="en" dirty="0"/>
              <a:t>&lt;EXAMPLE OF THE GOOD WAY&gt;</a:t>
            </a:r>
            <a:endParaRPr dirty="0"/>
          </a:p>
        </p:txBody>
      </p:sp>
      <p:grpSp>
        <p:nvGrpSpPr>
          <p:cNvPr id="5" name="Group 4">
            <a:extLst>
              <a:ext uri="{FF2B5EF4-FFF2-40B4-BE49-F238E27FC236}">
                <a16:creationId xmlns:a16="http://schemas.microsoft.com/office/drawing/2014/main" id="{0F3669DB-59C0-48C8-AA78-A6C07F7F8E65}"/>
              </a:ext>
            </a:extLst>
          </p:cNvPr>
          <p:cNvGrpSpPr/>
          <p:nvPr/>
        </p:nvGrpSpPr>
        <p:grpSpPr>
          <a:xfrm>
            <a:off x="5533103" y="3839332"/>
            <a:ext cx="6579178" cy="1818933"/>
            <a:chOff x="2964856" y="3967234"/>
            <a:chExt cx="6579178" cy="1818933"/>
          </a:xfrm>
        </p:grpSpPr>
        <p:pic>
          <p:nvPicPr>
            <p:cNvPr id="6" name="Google Shape;250;p33">
              <a:extLst>
                <a:ext uri="{FF2B5EF4-FFF2-40B4-BE49-F238E27FC236}">
                  <a16:creationId xmlns:a16="http://schemas.microsoft.com/office/drawing/2014/main" id="{854CC48A-A1AD-4A1E-82E8-CC5AF2393924}"/>
                </a:ext>
              </a:extLst>
            </p:cNvPr>
            <p:cNvPicPr preferRelativeResize="0"/>
            <p:nvPr/>
          </p:nvPicPr>
          <p:blipFill rotWithShape="1">
            <a:blip r:embed="rId3">
              <a:alphaModFix/>
            </a:blip>
            <a:srcRect l="4596" b="54193"/>
            <a:stretch/>
          </p:blipFill>
          <p:spPr>
            <a:xfrm>
              <a:off x="2964856" y="4977534"/>
              <a:ext cx="6579178" cy="808633"/>
            </a:xfrm>
            <a:prstGeom prst="rect">
              <a:avLst/>
            </a:prstGeom>
            <a:noFill/>
            <a:ln>
              <a:noFill/>
            </a:ln>
          </p:spPr>
        </p:pic>
        <p:pic>
          <p:nvPicPr>
            <p:cNvPr id="7" name="Google Shape;251;p33">
              <a:extLst>
                <a:ext uri="{FF2B5EF4-FFF2-40B4-BE49-F238E27FC236}">
                  <a16:creationId xmlns:a16="http://schemas.microsoft.com/office/drawing/2014/main" id="{A2C3E0FB-3B52-47BB-8549-F6763E271A49}"/>
                </a:ext>
              </a:extLst>
            </p:cNvPr>
            <p:cNvPicPr preferRelativeResize="0"/>
            <p:nvPr/>
          </p:nvPicPr>
          <p:blipFill rotWithShape="1">
            <a:blip r:embed="rId3">
              <a:alphaModFix/>
            </a:blip>
            <a:srcRect l="4596" t="42768"/>
            <a:stretch/>
          </p:blipFill>
          <p:spPr>
            <a:xfrm>
              <a:off x="2964856" y="3967234"/>
              <a:ext cx="6579177" cy="1010300"/>
            </a:xfrm>
            <a:prstGeom prst="rect">
              <a:avLst/>
            </a:prstGeom>
            <a:noFill/>
            <a:ln>
              <a:noFill/>
            </a:ln>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10D2-1BCC-4F4D-AF0E-51128CDF610F}"/>
              </a:ext>
            </a:extLst>
          </p:cNvPr>
          <p:cNvSpPr>
            <a:spLocks noGrp="1"/>
          </p:cNvSpPr>
          <p:nvPr>
            <p:ph type="title"/>
          </p:nvPr>
        </p:nvSpPr>
        <p:spPr/>
        <p:txBody>
          <a:bodyPr/>
          <a:lstStyle/>
          <a:p>
            <a:r>
              <a:rPr lang="en-US" dirty="0"/>
              <a:t>4. Build tools to enforce the rules</a:t>
            </a:r>
          </a:p>
        </p:txBody>
      </p:sp>
      <p:sp>
        <p:nvSpPr>
          <p:cNvPr id="3" name="Text Placeholder 2">
            <a:extLst>
              <a:ext uri="{FF2B5EF4-FFF2-40B4-BE49-F238E27FC236}">
                <a16:creationId xmlns:a16="http://schemas.microsoft.com/office/drawing/2014/main" id="{4ED5263F-A0BD-4454-A85F-9A599FF6932D}"/>
              </a:ext>
            </a:extLst>
          </p:cNvPr>
          <p:cNvSpPr>
            <a:spLocks noGrp="1"/>
          </p:cNvSpPr>
          <p:nvPr>
            <p:ph type="body" idx="1"/>
          </p:nvPr>
        </p:nvSpPr>
        <p:spPr>
          <a:xfrm>
            <a:off x="415599" y="1536633"/>
            <a:ext cx="11195375" cy="4555200"/>
          </a:xfrm>
        </p:spPr>
        <p:txBody>
          <a:bodyPr/>
          <a:lstStyle/>
          <a:p>
            <a:r>
              <a:rPr lang="en-US" dirty="0"/>
              <a:t>Use simple regex to find the bad pattern with tools like </a:t>
            </a:r>
            <a:r>
              <a:rPr lang="en-US" dirty="0" err="1"/>
              <a:t>DevSkim</a:t>
            </a:r>
            <a:endParaRPr lang="en-US" dirty="0"/>
          </a:p>
          <a:p>
            <a:pPr marL="186262" indent="0">
              <a:buNone/>
            </a:pPr>
            <a:endParaRPr lang="en-US" dirty="0"/>
          </a:p>
          <a:p>
            <a:r>
              <a:rPr lang="en-US" dirty="0"/>
              <a:t>Aim for 80% effective at first</a:t>
            </a:r>
          </a:p>
          <a:p>
            <a:endParaRPr lang="en-US" dirty="0"/>
          </a:p>
          <a:p>
            <a:r>
              <a:rPr lang="en-US" dirty="0"/>
              <a:t>Run at a regular cadence</a:t>
            </a:r>
          </a:p>
        </p:txBody>
      </p:sp>
      <p:pic>
        <p:nvPicPr>
          <p:cNvPr id="6" name="Google Shape;227;p31">
            <a:extLst>
              <a:ext uri="{FF2B5EF4-FFF2-40B4-BE49-F238E27FC236}">
                <a16:creationId xmlns:a16="http://schemas.microsoft.com/office/drawing/2014/main" id="{241C3FEE-6895-4E97-9617-E63917D5F5D4}"/>
              </a:ext>
            </a:extLst>
          </p:cNvPr>
          <p:cNvPicPr preferRelativeResize="0"/>
          <p:nvPr/>
        </p:nvPicPr>
        <p:blipFill rotWithShape="1">
          <a:blip r:embed="rId2">
            <a:alphaModFix/>
          </a:blip>
          <a:srcRect r="16286" b="43008"/>
          <a:stretch/>
        </p:blipFill>
        <p:spPr>
          <a:xfrm>
            <a:off x="1686688" y="2967109"/>
            <a:ext cx="8818624" cy="3172350"/>
          </a:xfrm>
          <a:prstGeom prst="rect">
            <a:avLst/>
          </a:prstGeom>
          <a:noFill/>
          <a:ln>
            <a:noFill/>
          </a:ln>
        </p:spPr>
      </p:pic>
      <p:sp>
        <p:nvSpPr>
          <p:cNvPr id="7" name="Google Shape;316;p40">
            <a:extLst>
              <a:ext uri="{FF2B5EF4-FFF2-40B4-BE49-F238E27FC236}">
                <a16:creationId xmlns:a16="http://schemas.microsoft.com/office/drawing/2014/main" id="{68D400B8-9036-4CC7-8A7D-334215C5FDD3}"/>
              </a:ext>
            </a:extLst>
          </p:cNvPr>
          <p:cNvSpPr/>
          <p:nvPr/>
        </p:nvSpPr>
        <p:spPr>
          <a:xfrm>
            <a:off x="2641708" y="4843032"/>
            <a:ext cx="3378092" cy="300467"/>
          </a:xfrm>
          <a:prstGeom prst="rect">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l" rtl="0"/>
            <a:endParaRPr/>
          </a:p>
        </p:txBody>
      </p:sp>
    </p:spTree>
    <p:extLst>
      <p:ext uri="{BB962C8B-B14F-4D97-AF65-F5344CB8AC3E}">
        <p14:creationId xmlns:p14="http://schemas.microsoft.com/office/powerpoint/2010/main" val="13807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3"/>
          <p:cNvSpPr txBox="1">
            <a:spLocks noGrp="1"/>
          </p:cNvSpPr>
          <p:nvPr>
            <p:ph type="title"/>
          </p:nvPr>
        </p:nvSpPr>
        <p:spPr>
          <a:prstGeom prst="rect">
            <a:avLst/>
          </a:prstGeom>
        </p:spPr>
        <p:txBody>
          <a:bodyPr spcFirstLastPara="1" wrap="square" lIns="121900" tIns="121900" rIns="121900" bIns="121900" anchor="t" anchorCtr="0">
            <a:noAutofit/>
          </a:bodyPr>
          <a:lstStyle/>
          <a:p>
            <a:pPr algn="l" rtl="0"/>
            <a:r>
              <a:rPr lang="en"/>
              <a:t>Recap on how to do this</a:t>
            </a:r>
            <a:endParaRPr/>
          </a:p>
        </p:txBody>
      </p:sp>
      <p:sp>
        <p:nvSpPr>
          <p:cNvPr id="352" name="Google Shape;352;p43"/>
          <p:cNvSpPr txBox="1">
            <a:spLocks noGrp="1"/>
          </p:cNvSpPr>
          <p:nvPr>
            <p:ph type="body" idx="1"/>
          </p:nvPr>
        </p:nvSpPr>
        <p:spPr>
          <a:prstGeom prst="rect">
            <a:avLst/>
          </a:prstGeom>
        </p:spPr>
        <p:txBody>
          <a:bodyPr spcFirstLastPara="1" wrap="square" lIns="121900" tIns="121900" rIns="121900" bIns="121900" anchor="t" anchorCtr="0">
            <a:noAutofit/>
          </a:bodyPr>
          <a:lstStyle/>
          <a:p>
            <a:pPr marL="609585" indent="-457189" rtl="0">
              <a:spcBef>
                <a:spcPts val="0"/>
              </a:spcBef>
              <a:buSzPts val="1800"/>
              <a:buAutoNum type="arabicPeriod"/>
            </a:pPr>
            <a:r>
              <a:rPr lang="en" dirty="0"/>
              <a:t>Find the bad pattern</a:t>
            </a:r>
            <a:endParaRPr dirty="0"/>
          </a:p>
          <a:p>
            <a:pPr marL="609585" indent="-457189" rtl="0">
              <a:spcBef>
                <a:spcPts val="0"/>
              </a:spcBef>
              <a:buSzPts val="1800"/>
              <a:buAutoNum type="arabicPeriod"/>
            </a:pPr>
            <a:r>
              <a:rPr lang="en" dirty="0"/>
              <a:t>Make the safe pattern the default one</a:t>
            </a:r>
            <a:endParaRPr dirty="0"/>
          </a:p>
          <a:p>
            <a:pPr marL="609585" indent="-457189" rtl="0">
              <a:spcBef>
                <a:spcPts val="0"/>
              </a:spcBef>
              <a:buSzPts val="1800"/>
              <a:buAutoNum type="arabicPeriod"/>
            </a:pPr>
            <a:r>
              <a:rPr lang="en" dirty="0"/>
              <a:t>Train the developers to use the safe pattern</a:t>
            </a:r>
            <a:endParaRPr dirty="0"/>
          </a:p>
          <a:p>
            <a:pPr marL="609585" indent="-457189" rtl="0">
              <a:spcBef>
                <a:spcPts val="0"/>
              </a:spcBef>
              <a:buSzPts val="1800"/>
              <a:buAutoNum type="arabicPeriod"/>
            </a:pPr>
            <a:r>
              <a:rPr lang="en" dirty="0"/>
              <a:t>Build tools to enforce the new rules</a:t>
            </a:r>
            <a:endParaRPr dirty="0"/>
          </a:p>
        </p:txBody>
      </p:sp>
      <p:sp>
        <p:nvSpPr>
          <p:cNvPr id="353" name="Google Shape;353;p43"/>
          <p:cNvSpPr txBox="1">
            <a:spLocks noGrp="1"/>
          </p:cNvSpPr>
          <p:nvPr>
            <p:ph type="title" idx="4294967295"/>
          </p:nvPr>
        </p:nvSpPr>
        <p:spPr>
          <a:xfrm>
            <a:off x="576262" y="4188552"/>
            <a:ext cx="11039475" cy="646113"/>
          </a:xfrm>
          <a:prstGeom prst="rect">
            <a:avLst/>
          </a:prstGeom>
        </p:spPr>
        <p:txBody>
          <a:bodyPr spcFirstLastPara="1" wrap="square" lIns="121900" tIns="121900" rIns="121900" bIns="121900" anchor="t" anchorCtr="0">
            <a:noAutofit/>
          </a:bodyPr>
          <a:lstStyle/>
          <a:p>
            <a:pPr rtl="0"/>
            <a:r>
              <a:rPr lang="en" dirty="0"/>
              <a:t>Make the easy way the secure way!</a:t>
            </a:r>
            <a:endParaRPr dirty="0"/>
          </a:p>
        </p:txBody>
      </p:sp>
      <p:sp>
        <p:nvSpPr>
          <p:cNvPr id="354" name="Google Shape;354;p43"/>
          <p:cNvSpPr/>
          <p:nvPr/>
        </p:nvSpPr>
        <p:spPr>
          <a:xfrm>
            <a:off x="1292367" y="4994967"/>
            <a:ext cx="1452800" cy="943200"/>
          </a:xfrm>
          <a:prstGeom prst="roundRect">
            <a:avLst>
              <a:gd name="adj" fmla="val 16667"/>
            </a:avLst>
          </a:prstGeom>
          <a:solidFill>
            <a:srgbClr val="6FA8D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rtl="0"/>
            <a:r>
              <a:rPr lang="en"/>
              <a:t>A</a:t>
            </a:r>
            <a:endParaRPr/>
          </a:p>
        </p:txBody>
      </p:sp>
      <p:sp>
        <p:nvSpPr>
          <p:cNvPr id="355" name="Google Shape;355;p43"/>
          <p:cNvSpPr/>
          <p:nvPr/>
        </p:nvSpPr>
        <p:spPr>
          <a:xfrm>
            <a:off x="9061067" y="4994967"/>
            <a:ext cx="1452800" cy="9432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rtl="0"/>
            <a:r>
              <a:rPr lang="en"/>
              <a:t>B</a:t>
            </a:r>
            <a:endParaRPr/>
          </a:p>
        </p:txBody>
      </p:sp>
      <p:cxnSp>
        <p:nvCxnSpPr>
          <p:cNvPr id="356" name="Google Shape;356;p43"/>
          <p:cNvCxnSpPr/>
          <p:nvPr/>
        </p:nvCxnSpPr>
        <p:spPr>
          <a:xfrm>
            <a:off x="2745167" y="5466567"/>
            <a:ext cx="6316000" cy="0"/>
          </a:xfrm>
          <a:prstGeom prst="straightConnector1">
            <a:avLst/>
          </a:prstGeom>
          <a:noFill/>
          <a:ln w="114300" cap="flat" cmpd="sng">
            <a:solidFill>
              <a:srgbClr val="CCCCCC"/>
            </a:solidFill>
            <a:prstDash val="solid"/>
            <a:round/>
            <a:headEnd type="none" w="med" len="med"/>
            <a:tailEnd type="triangle" w="med" len="me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4" grpId="0" animBg="1"/>
      <p:bldP spid="3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body" idx="1"/>
          </p:nvPr>
        </p:nvSpPr>
        <p:spPr>
          <a:prstGeom prst="rect">
            <a:avLst/>
          </a:prstGeom>
        </p:spPr>
        <p:txBody>
          <a:bodyPr spcFirstLastPara="1" wrap="square" lIns="121900" tIns="121900" rIns="121900" bIns="121900" anchor="ctr" anchorCtr="0">
            <a:noAutofit/>
          </a:bodyPr>
          <a:lstStyle/>
          <a:p>
            <a:pPr marL="0" indent="0" algn="l" rtl="0"/>
            <a:r>
              <a:rPr lang="en"/>
              <a:t>The solution</a:t>
            </a:r>
            <a:endParaRPr/>
          </a:p>
        </p:txBody>
      </p:sp>
      <p:sp>
        <p:nvSpPr>
          <p:cNvPr id="92" name="Google Shape;92;p17"/>
          <p:cNvSpPr/>
          <p:nvPr/>
        </p:nvSpPr>
        <p:spPr>
          <a:xfrm>
            <a:off x="1235767" y="2957400"/>
            <a:ext cx="1452800" cy="943200"/>
          </a:xfrm>
          <a:prstGeom prst="roundRect">
            <a:avLst>
              <a:gd name="adj" fmla="val 16667"/>
            </a:avLst>
          </a:prstGeom>
          <a:solidFill>
            <a:srgbClr val="6FA8D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rtl="0"/>
            <a:r>
              <a:rPr lang="en"/>
              <a:t>A</a:t>
            </a:r>
            <a:endParaRPr/>
          </a:p>
        </p:txBody>
      </p:sp>
      <p:sp>
        <p:nvSpPr>
          <p:cNvPr id="93" name="Google Shape;93;p17"/>
          <p:cNvSpPr/>
          <p:nvPr/>
        </p:nvSpPr>
        <p:spPr>
          <a:xfrm>
            <a:off x="9004467" y="2957400"/>
            <a:ext cx="1452800" cy="9432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rtl="0"/>
            <a:r>
              <a:rPr lang="en"/>
              <a:t>B</a:t>
            </a:r>
            <a:endParaRPr/>
          </a:p>
        </p:txBody>
      </p:sp>
      <p:sp>
        <p:nvSpPr>
          <p:cNvPr id="94" name="Google Shape;94;p17"/>
          <p:cNvSpPr txBox="1"/>
          <p:nvPr/>
        </p:nvSpPr>
        <p:spPr>
          <a:xfrm>
            <a:off x="3124200" y="2900600"/>
            <a:ext cx="4610000" cy="528400"/>
          </a:xfrm>
          <a:prstGeom prst="rect">
            <a:avLst/>
          </a:prstGeom>
          <a:noFill/>
          <a:ln>
            <a:noFill/>
          </a:ln>
        </p:spPr>
        <p:txBody>
          <a:bodyPr spcFirstLastPara="1" wrap="square" lIns="121900" tIns="121900" rIns="121900" bIns="121900" anchor="t" anchorCtr="0">
            <a:noAutofit/>
          </a:bodyPr>
          <a:lstStyle/>
          <a:p>
            <a:pPr algn="ctr" rtl="0"/>
            <a:r>
              <a:rPr lang="en" b="1" dirty="0">
                <a:solidFill>
                  <a:schemeClr val="tx1"/>
                </a:solidFill>
              </a:rPr>
              <a:t>Make the easy way the secure way</a:t>
            </a:r>
            <a:endParaRPr b="1" dirty="0">
              <a:solidFill>
                <a:schemeClr val="tx1"/>
              </a:solidFill>
            </a:endParaRPr>
          </a:p>
        </p:txBody>
      </p:sp>
      <p:cxnSp>
        <p:nvCxnSpPr>
          <p:cNvPr id="95" name="Google Shape;95;p17"/>
          <p:cNvCxnSpPr/>
          <p:nvPr/>
        </p:nvCxnSpPr>
        <p:spPr>
          <a:xfrm>
            <a:off x="2688567" y="3429000"/>
            <a:ext cx="6316000" cy="0"/>
          </a:xfrm>
          <a:prstGeom prst="straightConnector1">
            <a:avLst/>
          </a:prstGeom>
          <a:noFill/>
          <a:ln w="114300" cap="flat" cmpd="sng">
            <a:solidFill>
              <a:schemeClr val="tx1"/>
            </a:solidFill>
            <a:prstDash val="solid"/>
            <a:round/>
            <a:headEnd type="none" w="med" len="med"/>
            <a:tailEnd type="triangle" w="med" len="med"/>
          </a:ln>
        </p:spPr>
      </p:cxnSp>
      <p:pic>
        <p:nvPicPr>
          <p:cNvPr id="96" name="Google Shape;96;p17"/>
          <p:cNvPicPr preferRelativeResize="0"/>
          <p:nvPr/>
        </p:nvPicPr>
        <p:blipFill>
          <a:blip r:embed="rId3">
            <a:alphaModFix/>
          </a:blip>
          <a:stretch>
            <a:fillRect/>
          </a:stretch>
        </p:blipFill>
        <p:spPr>
          <a:xfrm>
            <a:off x="3713285" y="3589733"/>
            <a:ext cx="3431839" cy="2551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p:cNvSpPr>
          <p:nvPr>
            <p:ph type="title"/>
          </p:nvPr>
        </p:nvSpPr>
        <p:spPr>
          <a:xfrm>
            <a:off x="1795243" y="2235004"/>
            <a:ext cx="8590327" cy="2387994"/>
          </a:xfrm>
          <a:prstGeom prst="rect">
            <a:avLst/>
          </a:prstGeom>
        </p:spPr>
        <p:txBody>
          <a:bodyPr lIns="0" tIns="0" rIns="0" bIns="0">
            <a:normAutofit/>
          </a:bodyPr>
          <a:lstStyle/>
          <a:p>
            <a:pPr lvl="0">
              <a:defRPr sz="1800" b="0">
                <a:solidFill>
                  <a:srgbClr val="000000"/>
                </a:solidFill>
              </a:defRPr>
            </a:pPr>
            <a:r>
              <a:rPr lang="en-US" sz="4400" b="1" dirty="0">
                <a:solidFill>
                  <a:schemeClr val="tx1"/>
                </a:solidFill>
              </a:rPr>
              <a:t>Thank you!</a:t>
            </a:r>
            <a:br>
              <a:rPr lang="en-US" sz="4400" b="1" dirty="0">
                <a:solidFill>
                  <a:schemeClr val="tx1"/>
                </a:solidFill>
              </a:rPr>
            </a:br>
            <a:r>
              <a:rPr lang="en-US" sz="4400" b="1" dirty="0">
                <a:solidFill>
                  <a:schemeClr val="tx1"/>
                </a:solidFill>
              </a:rPr>
              <a:t>morgan.roman@docusign.com</a:t>
            </a:r>
            <a:endParaRPr sz="4400" b="1" dirty="0">
              <a:solidFill>
                <a:schemeClr val="tx1"/>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body" idx="1"/>
          </p:nvPr>
        </p:nvSpPr>
        <p:spPr>
          <a:prstGeom prst="rect">
            <a:avLst/>
          </a:prstGeom>
        </p:spPr>
        <p:txBody>
          <a:bodyPr spcFirstLastPara="1" wrap="square" lIns="121900" tIns="121900" rIns="121900" bIns="121900" anchor="ctr" anchorCtr="0">
            <a:noAutofit/>
          </a:bodyPr>
          <a:lstStyle/>
          <a:p>
            <a:pPr marL="0" indent="0" algn="l" rtl="0"/>
            <a:r>
              <a:rPr lang="en" b="1"/>
              <a:t>This is BAD!</a:t>
            </a:r>
            <a:endParaRPr b="1"/>
          </a:p>
        </p:txBody>
      </p:sp>
      <p:sp>
        <p:nvSpPr>
          <p:cNvPr id="102" name="Google Shape;102;p18"/>
          <p:cNvSpPr/>
          <p:nvPr/>
        </p:nvSpPr>
        <p:spPr>
          <a:xfrm>
            <a:off x="1235767" y="2957400"/>
            <a:ext cx="1452800" cy="943200"/>
          </a:xfrm>
          <a:prstGeom prst="roundRect">
            <a:avLst>
              <a:gd name="adj" fmla="val 16667"/>
            </a:avLst>
          </a:prstGeom>
          <a:solidFill>
            <a:srgbClr val="6FA8D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rtl="0"/>
            <a:r>
              <a:rPr lang="en"/>
              <a:t>A</a:t>
            </a:r>
            <a:endParaRPr/>
          </a:p>
        </p:txBody>
      </p:sp>
      <p:sp>
        <p:nvSpPr>
          <p:cNvPr id="103" name="Google Shape;103;p18"/>
          <p:cNvSpPr/>
          <p:nvPr/>
        </p:nvSpPr>
        <p:spPr>
          <a:xfrm>
            <a:off x="9004467" y="2957400"/>
            <a:ext cx="1452800" cy="9432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rtl="0"/>
            <a:r>
              <a:rPr lang="en"/>
              <a:t>B</a:t>
            </a:r>
            <a:endParaRPr/>
          </a:p>
        </p:txBody>
      </p:sp>
      <p:sp>
        <p:nvSpPr>
          <p:cNvPr id="104" name="Google Shape;104;p18"/>
          <p:cNvSpPr txBox="1"/>
          <p:nvPr/>
        </p:nvSpPr>
        <p:spPr>
          <a:xfrm>
            <a:off x="3471433" y="2900600"/>
            <a:ext cx="3867600" cy="528400"/>
          </a:xfrm>
          <a:prstGeom prst="rect">
            <a:avLst/>
          </a:prstGeom>
          <a:noFill/>
          <a:ln>
            <a:noFill/>
          </a:ln>
        </p:spPr>
        <p:txBody>
          <a:bodyPr spcFirstLastPara="1" wrap="square" lIns="121900" tIns="121900" rIns="121900" bIns="121900" anchor="t" anchorCtr="0">
            <a:noAutofit/>
          </a:bodyPr>
          <a:lstStyle/>
          <a:p>
            <a:pPr algn="ctr" rtl="0"/>
            <a:r>
              <a:rPr lang="en" dirty="0">
                <a:solidFill>
                  <a:schemeClr val="tx1"/>
                </a:solidFill>
              </a:rPr>
              <a:t>The easy way</a:t>
            </a:r>
            <a:endParaRPr dirty="0">
              <a:solidFill>
                <a:schemeClr val="tx1"/>
              </a:solidFill>
            </a:endParaRPr>
          </a:p>
        </p:txBody>
      </p:sp>
      <p:sp>
        <p:nvSpPr>
          <p:cNvPr id="105" name="Google Shape;105;p18"/>
          <p:cNvSpPr/>
          <p:nvPr/>
        </p:nvSpPr>
        <p:spPr>
          <a:xfrm>
            <a:off x="3254467" y="891833"/>
            <a:ext cx="1452800" cy="9432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rtl="0"/>
            <a:r>
              <a:rPr lang="en"/>
              <a:t>Validation</a:t>
            </a:r>
            <a:endParaRPr/>
          </a:p>
        </p:txBody>
      </p:sp>
      <p:sp>
        <p:nvSpPr>
          <p:cNvPr id="106" name="Google Shape;106;p18"/>
          <p:cNvSpPr/>
          <p:nvPr/>
        </p:nvSpPr>
        <p:spPr>
          <a:xfrm>
            <a:off x="4969233" y="4212467"/>
            <a:ext cx="1452800" cy="9432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rtl="0"/>
            <a:r>
              <a:rPr lang="en"/>
              <a:t>Encoding</a:t>
            </a:r>
            <a:endParaRPr/>
          </a:p>
        </p:txBody>
      </p:sp>
      <p:sp>
        <p:nvSpPr>
          <p:cNvPr id="107" name="Google Shape;107;p18"/>
          <p:cNvSpPr/>
          <p:nvPr/>
        </p:nvSpPr>
        <p:spPr>
          <a:xfrm>
            <a:off x="6778333" y="891833"/>
            <a:ext cx="1452800" cy="943200"/>
          </a:xfrm>
          <a:prstGeom prst="roundRect">
            <a:avLst>
              <a:gd name="adj" fmla="val 16667"/>
            </a:avLst>
          </a:prstGeom>
          <a:solidFill>
            <a:srgbClr val="C27BA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rtl="0"/>
            <a:r>
              <a:rPr lang="en"/>
              <a:t>Logging</a:t>
            </a:r>
            <a:endParaRPr/>
          </a:p>
        </p:txBody>
      </p:sp>
      <p:cxnSp>
        <p:nvCxnSpPr>
          <p:cNvPr id="108" name="Google Shape;108;p18"/>
          <p:cNvCxnSpPr>
            <a:stCxn id="102" idx="0"/>
            <a:endCxn id="105" idx="2"/>
          </p:cNvCxnSpPr>
          <p:nvPr/>
        </p:nvCxnSpPr>
        <p:spPr>
          <a:xfrm rot="-5400000">
            <a:off x="2410367" y="1386800"/>
            <a:ext cx="1122400" cy="2018800"/>
          </a:xfrm>
          <a:prstGeom prst="curvedConnector3">
            <a:avLst>
              <a:gd name="adj1" fmla="val 49999"/>
            </a:avLst>
          </a:prstGeom>
          <a:noFill/>
          <a:ln w="9525" cap="flat" cmpd="sng">
            <a:solidFill>
              <a:schemeClr val="tx1"/>
            </a:solidFill>
            <a:prstDash val="solid"/>
            <a:round/>
            <a:headEnd type="none" w="med" len="med"/>
            <a:tailEnd type="none" w="med" len="med"/>
          </a:ln>
        </p:spPr>
      </p:cxnSp>
      <p:cxnSp>
        <p:nvCxnSpPr>
          <p:cNvPr id="109" name="Google Shape;109;p18"/>
          <p:cNvCxnSpPr>
            <a:stCxn id="105" idx="3"/>
            <a:endCxn id="106" idx="0"/>
          </p:cNvCxnSpPr>
          <p:nvPr/>
        </p:nvCxnSpPr>
        <p:spPr>
          <a:xfrm>
            <a:off x="4707267" y="1363433"/>
            <a:ext cx="988400" cy="2849200"/>
          </a:xfrm>
          <a:prstGeom prst="curvedConnector2">
            <a:avLst/>
          </a:prstGeom>
          <a:noFill/>
          <a:ln w="9525" cap="flat" cmpd="sng">
            <a:solidFill>
              <a:schemeClr val="tx1"/>
            </a:solidFill>
            <a:prstDash val="solid"/>
            <a:round/>
            <a:headEnd type="none" w="med" len="med"/>
            <a:tailEnd type="none" w="med" len="med"/>
          </a:ln>
        </p:spPr>
      </p:cxnSp>
      <p:cxnSp>
        <p:nvCxnSpPr>
          <p:cNvPr id="110" name="Google Shape;110;p18"/>
          <p:cNvCxnSpPr>
            <a:stCxn id="106" idx="3"/>
            <a:endCxn id="107" idx="2"/>
          </p:cNvCxnSpPr>
          <p:nvPr/>
        </p:nvCxnSpPr>
        <p:spPr>
          <a:xfrm rot="10800000" flipH="1">
            <a:off x="6422033" y="1834867"/>
            <a:ext cx="1082800" cy="2849200"/>
          </a:xfrm>
          <a:prstGeom prst="curvedConnector2">
            <a:avLst/>
          </a:prstGeom>
          <a:noFill/>
          <a:ln w="9525" cap="flat" cmpd="sng">
            <a:solidFill>
              <a:schemeClr val="tx1"/>
            </a:solidFill>
            <a:prstDash val="solid"/>
            <a:round/>
            <a:headEnd type="none" w="med" len="med"/>
            <a:tailEnd type="none" w="med" len="med"/>
          </a:ln>
        </p:spPr>
      </p:cxnSp>
      <p:cxnSp>
        <p:nvCxnSpPr>
          <p:cNvPr id="111" name="Google Shape;111;p18"/>
          <p:cNvCxnSpPr>
            <a:stCxn id="107" idx="3"/>
            <a:endCxn id="103" idx="1"/>
          </p:cNvCxnSpPr>
          <p:nvPr/>
        </p:nvCxnSpPr>
        <p:spPr>
          <a:xfrm>
            <a:off x="8231133" y="1363433"/>
            <a:ext cx="773200" cy="2065600"/>
          </a:xfrm>
          <a:prstGeom prst="curvedConnector3">
            <a:avLst>
              <a:gd name="adj1" fmla="val 50009"/>
            </a:avLst>
          </a:prstGeom>
          <a:noFill/>
          <a:ln w="9525" cap="flat" cmpd="sng">
            <a:solidFill>
              <a:schemeClr val="tx1"/>
            </a:solidFill>
            <a:prstDash val="solid"/>
            <a:round/>
            <a:headEnd type="none" w="med" len="med"/>
            <a:tailEnd type="none" w="med" len="med"/>
          </a:ln>
        </p:spPr>
      </p:cxnSp>
      <p:sp>
        <p:nvSpPr>
          <p:cNvPr id="112" name="Google Shape;112;p18"/>
          <p:cNvSpPr txBox="1"/>
          <p:nvPr/>
        </p:nvSpPr>
        <p:spPr>
          <a:xfrm>
            <a:off x="2264000" y="1886667"/>
            <a:ext cx="886800" cy="396000"/>
          </a:xfrm>
          <a:prstGeom prst="rect">
            <a:avLst/>
          </a:prstGeom>
          <a:noFill/>
          <a:ln>
            <a:noFill/>
          </a:ln>
        </p:spPr>
        <p:txBody>
          <a:bodyPr spcFirstLastPara="1" wrap="square" lIns="121900" tIns="121900" rIns="121900" bIns="121900" anchor="t" anchorCtr="0">
            <a:noAutofit/>
          </a:bodyPr>
          <a:lstStyle/>
          <a:p>
            <a:pPr algn="l" rtl="0"/>
            <a:endParaRPr/>
          </a:p>
        </p:txBody>
      </p:sp>
      <p:sp>
        <p:nvSpPr>
          <p:cNvPr id="113" name="Google Shape;113;p18"/>
          <p:cNvSpPr txBox="1"/>
          <p:nvPr/>
        </p:nvSpPr>
        <p:spPr>
          <a:xfrm>
            <a:off x="3820467" y="2131933"/>
            <a:ext cx="3743200" cy="528400"/>
          </a:xfrm>
          <a:prstGeom prst="rect">
            <a:avLst/>
          </a:prstGeom>
          <a:noFill/>
          <a:ln>
            <a:noFill/>
          </a:ln>
        </p:spPr>
        <p:txBody>
          <a:bodyPr spcFirstLastPara="1" wrap="square" lIns="121900" tIns="121900" rIns="121900" bIns="121900" anchor="t" anchorCtr="0">
            <a:noAutofit/>
          </a:bodyPr>
          <a:lstStyle/>
          <a:p>
            <a:pPr algn="l" rtl="0"/>
            <a:r>
              <a:rPr lang="en" sz="2400" b="1">
                <a:solidFill>
                  <a:srgbClr val="FF0000"/>
                </a:solidFill>
              </a:rPr>
              <a:t>The secure way</a:t>
            </a:r>
            <a:endParaRPr sz="2400" b="1">
              <a:solidFill>
                <a:srgbClr val="FF0000"/>
              </a:solidFill>
            </a:endParaRPr>
          </a:p>
        </p:txBody>
      </p:sp>
      <p:cxnSp>
        <p:nvCxnSpPr>
          <p:cNvPr id="114" name="Google Shape;114;p18"/>
          <p:cNvCxnSpPr/>
          <p:nvPr/>
        </p:nvCxnSpPr>
        <p:spPr>
          <a:xfrm>
            <a:off x="2688567" y="3429000"/>
            <a:ext cx="6316000" cy="0"/>
          </a:xfrm>
          <a:prstGeom prst="straightConnector1">
            <a:avLst/>
          </a:prstGeom>
          <a:noFill/>
          <a:ln w="114300" cap="flat" cmpd="sng">
            <a:solidFill>
              <a:schemeClr val="tx1"/>
            </a:solidFill>
            <a:prstDash val="lgDash"/>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body" idx="1"/>
          </p:nvPr>
        </p:nvSpPr>
        <p:spPr>
          <a:prstGeom prst="rect">
            <a:avLst/>
          </a:prstGeom>
        </p:spPr>
        <p:txBody>
          <a:bodyPr spcFirstLastPara="1" wrap="square" lIns="121900" tIns="121900" rIns="121900" bIns="121900" anchor="ctr" anchorCtr="0">
            <a:noAutofit/>
          </a:bodyPr>
          <a:lstStyle/>
          <a:p>
            <a:pPr marL="0" indent="0" algn="l" rtl="0"/>
            <a:r>
              <a:rPr lang="en" b="1"/>
              <a:t>This is GOOD!</a:t>
            </a:r>
            <a:endParaRPr b="1"/>
          </a:p>
        </p:txBody>
      </p:sp>
      <p:sp>
        <p:nvSpPr>
          <p:cNvPr id="120" name="Google Shape;120;p19"/>
          <p:cNvSpPr/>
          <p:nvPr/>
        </p:nvSpPr>
        <p:spPr>
          <a:xfrm>
            <a:off x="1235767" y="2957400"/>
            <a:ext cx="1452800" cy="943200"/>
          </a:xfrm>
          <a:prstGeom prst="roundRect">
            <a:avLst>
              <a:gd name="adj" fmla="val 16667"/>
            </a:avLst>
          </a:prstGeom>
          <a:solidFill>
            <a:srgbClr val="6FA8D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rtl="0"/>
            <a:r>
              <a:rPr lang="en"/>
              <a:t>A</a:t>
            </a:r>
            <a:endParaRPr/>
          </a:p>
        </p:txBody>
      </p:sp>
      <p:sp>
        <p:nvSpPr>
          <p:cNvPr id="121" name="Google Shape;121;p19"/>
          <p:cNvSpPr/>
          <p:nvPr/>
        </p:nvSpPr>
        <p:spPr>
          <a:xfrm>
            <a:off x="9004467" y="2957400"/>
            <a:ext cx="1452800" cy="9432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rtl="0"/>
            <a:r>
              <a:rPr lang="en"/>
              <a:t>B</a:t>
            </a:r>
            <a:endParaRPr/>
          </a:p>
        </p:txBody>
      </p:sp>
      <p:cxnSp>
        <p:nvCxnSpPr>
          <p:cNvPr id="122" name="Google Shape;122;p19"/>
          <p:cNvCxnSpPr/>
          <p:nvPr/>
        </p:nvCxnSpPr>
        <p:spPr>
          <a:xfrm>
            <a:off x="2688567" y="3429000"/>
            <a:ext cx="6316000" cy="0"/>
          </a:xfrm>
          <a:prstGeom prst="straightConnector1">
            <a:avLst/>
          </a:prstGeom>
          <a:noFill/>
          <a:ln w="114300" cap="flat" cmpd="sng">
            <a:solidFill>
              <a:schemeClr val="tx1"/>
            </a:solidFill>
            <a:prstDash val="solid"/>
            <a:round/>
            <a:headEnd type="none" w="med" len="med"/>
            <a:tailEnd type="triangle" w="med" len="med"/>
          </a:ln>
        </p:spPr>
      </p:cxnSp>
      <p:sp>
        <p:nvSpPr>
          <p:cNvPr id="123" name="Google Shape;123;p19"/>
          <p:cNvSpPr txBox="1"/>
          <p:nvPr/>
        </p:nvSpPr>
        <p:spPr>
          <a:xfrm>
            <a:off x="3124200" y="2900600"/>
            <a:ext cx="4610000" cy="528400"/>
          </a:xfrm>
          <a:prstGeom prst="rect">
            <a:avLst/>
          </a:prstGeom>
          <a:noFill/>
          <a:ln>
            <a:noFill/>
          </a:ln>
        </p:spPr>
        <p:txBody>
          <a:bodyPr spcFirstLastPara="1" wrap="square" lIns="121900" tIns="121900" rIns="121900" bIns="121900" anchor="t" anchorCtr="0">
            <a:noAutofit/>
          </a:bodyPr>
          <a:lstStyle/>
          <a:p>
            <a:pPr algn="ctr" rtl="0"/>
            <a:r>
              <a:rPr lang="en" b="1" dirty="0">
                <a:solidFill>
                  <a:schemeClr val="tx1"/>
                </a:solidFill>
              </a:rPr>
              <a:t>Make the easy way the secure way</a:t>
            </a:r>
            <a:endParaRPr b="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prstGeom prst="rect">
            <a:avLst/>
          </a:prstGeom>
        </p:spPr>
        <p:txBody>
          <a:bodyPr spcFirstLastPara="1" wrap="square" lIns="121900" tIns="121900" rIns="121900" bIns="121900" anchor="t" anchorCtr="0">
            <a:noAutofit/>
          </a:bodyPr>
          <a:lstStyle/>
          <a:p>
            <a:pPr algn="l" rtl="0"/>
            <a:r>
              <a:rPr lang="en"/>
              <a:t>If you make the easy way the secure way</a:t>
            </a:r>
            <a:endParaRPr/>
          </a:p>
        </p:txBody>
      </p:sp>
      <p:sp>
        <p:nvSpPr>
          <p:cNvPr id="129" name="Google Shape;129;p20"/>
          <p:cNvSpPr txBox="1">
            <a:spLocks noGrp="1"/>
          </p:cNvSpPr>
          <p:nvPr>
            <p:ph type="body" idx="1"/>
          </p:nvPr>
        </p:nvSpPr>
        <p:spPr>
          <a:prstGeom prst="rect">
            <a:avLst/>
          </a:prstGeom>
        </p:spPr>
        <p:txBody>
          <a:bodyPr spcFirstLastPara="1" wrap="square" lIns="121900" tIns="121900" rIns="121900" bIns="121900" anchor="t" anchorCtr="0">
            <a:noAutofit/>
          </a:bodyPr>
          <a:lstStyle/>
          <a:p>
            <a:pPr marL="609585" indent="-457189" algn="l" rtl="0">
              <a:spcBef>
                <a:spcPts val="0"/>
              </a:spcBef>
              <a:buSzPts val="1800"/>
              <a:buChar char="●"/>
            </a:pPr>
            <a:r>
              <a:rPr lang="en"/>
              <a:t>Developers will do whatever is simplest, which is secure</a:t>
            </a:r>
            <a:endParaRPr/>
          </a:p>
          <a:p>
            <a:pPr marL="609585" indent="-457189" algn="l" rtl="0">
              <a:spcBef>
                <a:spcPts val="0"/>
              </a:spcBef>
              <a:buSzPts val="1800"/>
              <a:buChar char="●"/>
            </a:pPr>
            <a:r>
              <a:rPr lang="en"/>
              <a:t>You will need less developer training</a:t>
            </a:r>
            <a:endParaRPr/>
          </a:p>
          <a:p>
            <a:pPr marL="609585" indent="-457189" algn="l" rtl="0">
              <a:spcBef>
                <a:spcPts val="0"/>
              </a:spcBef>
              <a:buSzPts val="1800"/>
              <a:buChar char="●"/>
            </a:pPr>
            <a:r>
              <a:rPr lang="en"/>
              <a:t>Training will be more effective</a:t>
            </a:r>
            <a:endParaRPr/>
          </a:p>
          <a:p>
            <a:pPr marL="609585" indent="-457189" algn="l" rtl="0">
              <a:spcBef>
                <a:spcPts val="0"/>
              </a:spcBef>
              <a:buSzPts val="1800"/>
              <a:buChar char="●"/>
            </a:pPr>
            <a:r>
              <a:rPr lang="en"/>
              <a:t>Security will not impede development</a:t>
            </a:r>
            <a:endParaRPr/>
          </a:p>
        </p:txBody>
      </p:sp>
      <p:pic>
        <p:nvPicPr>
          <p:cNvPr id="130" name="Google Shape;130;p20"/>
          <p:cNvPicPr preferRelativeResize="0"/>
          <p:nvPr/>
        </p:nvPicPr>
        <p:blipFill>
          <a:blip r:embed="rId3">
            <a:alphaModFix/>
          </a:blip>
          <a:stretch>
            <a:fillRect/>
          </a:stretch>
        </p:blipFill>
        <p:spPr>
          <a:xfrm>
            <a:off x="7986320" y="2508307"/>
            <a:ext cx="1953075" cy="3406015"/>
          </a:xfrm>
          <a:prstGeom prst="rect">
            <a:avLst/>
          </a:prstGeom>
          <a:noFill/>
          <a:ln>
            <a:noFill/>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AF012-13FA-4243-A968-B61DC6E17C0F}"/>
              </a:ext>
            </a:extLst>
          </p:cNvPr>
          <p:cNvSpPr>
            <a:spLocks noGrp="1"/>
          </p:cNvSpPr>
          <p:nvPr>
            <p:ph type="title"/>
          </p:nvPr>
        </p:nvSpPr>
        <p:spPr/>
        <p:txBody>
          <a:bodyPr/>
          <a:lstStyle/>
          <a:p>
            <a:r>
              <a:rPr lang="en-US" dirty="0"/>
              <a:t>Existing Examples</a:t>
            </a:r>
          </a:p>
        </p:txBody>
      </p:sp>
    </p:spTree>
    <p:extLst>
      <p:ext uri="{BB962C8B-B14F-4D97-AF65-F5344CB8AC3E}">
        <p14:creationId xmlns:p14="http://schemas.microsoft.com/office/powerpoint/2010/main" val="2021201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prstGeom prst="rect">
            <a:avLst/>
          </a:prstGeom>
        </p:spPr>
        <p:txBody>
          <a:bodyPr spcFirstLastPara="1" wrap="square" lIns="121900" tIns="121900" rIns="121900" bIns="121900" anchor="t" anchorCtr="0">
            <a:noAutofit/>
          </a:bodyPr>
          <a:lstStyle/>
          <a:p>
            <a:pPr algn="l" rtl="0"/>
            <a:r>
              <a:rPr lang="en"/>
              <a:t>Example: Reducing XSS thanks to React</a:t>
            </a:r>
            <a:endParaRPr/>
          </a:p>
        </p:txBody>
      </p:sp>
      <p:sp>
        <p:nvSpPr>
          <p:cNvPr id="136" name="Google Shape;136;p21"/>
          <p:cNvSpPr txBox="1">
            <a:spLocks noGrp="1"/>
          </p:cNvSpPr>
          <p:nvPr>
            <p:ph type="body" idx="1"/>
          </p:nvPr>
        </p:nvSpPr>
        <p:spPr>
          <a:xfrm>
            <a:off x="411588" y="1432193"/>
            <a:ext cx="11092881" cy="4512994"/>
          </a:xfrm>
          <a:prstGeom prst="rect">
            <a:avLst/>
          </a:prstGeom>
        </p:spPr>
        <p:txBody>
          <a:bodyPr spcFirstLastPara="1" wrap="square" lIns="121900" tIns="121900" rIns="121900" bIns="121900" anchor="t" anchorCtr="0">
            <a:noAutofit/>
          </a:bodyPr>
          <a:lstStyle/>
          <a:p>
            <a:pPr marL="609596" indent="-457200" algn="l" rtl="0">
              <a:spcBef>
                <a:spcPts val="0"/>
              </a:spcBef>
              <a:buSzPts val="1800"/>
            </a:pPr>
            <a:r>
              <a:rPr lang="en" dirty="0"/>
              <a:t>By Default: HTML will not encode user input by default</a:t>
            </a:r>
            <a:endParaRPr dirty="0"/>
          </a:p>
          <a:p>
            <a:pPr marL="1253047" lvl="1" indent="-457200" algn="l" rtl="0">
              <a:spcBef>
                <a:spcPts val="0"/>
              </a:spcBef>
              <a:buSzPts val="1400"/>
            </a:pPr>
            <a:r>
              <a:rPr lang="en" dirty="0"/>
              <a:t>It relies on the developer to encode the user input</a:t>
            </a:r>
            <a:endParaRPr dirty="0"/>
          </a:p>
          <a:p>
            <a:pPr marL="1253047" lvl="1" indent="-457200" algn="l" rtl="0">
              <a:spcBef>
                <a:spcPts val="0"/>
              </a:spcBef>
              <a:buSzPts val="1400"/>
            </a:pPr>
            <a:r>
              <a:rPr lang="en" dirty="0"/>
              <a:t>The app will ‘work’ without proper encoding</a:t>
            </a:r>
            <a:endParaRPr dirty="0"/>
          </a:p>
          <a:p>
            <a:pPr marL="1253047" lvl="1" indent="-457200" algn="l" rtl="0">
              <a:spcBef>
                <a:spcPts val="0"/>
              </a:spcBef>
              <a:buSzPts val="1400"/>
            </a:pPr>
            <a:r>
              <a:rPr lang="en" dirty="0"/>
              <a:t>This leads to XSS</a:t>
            </a:r>
            <a:endParaRPr dirty="0"/>
          </a:p>
          <a:p>
            <a:pPr marL="609596" indent="-457200" algn="l" rtl="0">
              <a:spcBef>
                <a:spcPts val="0"/>
              </a:spcBef>
              <a:buSzPts val="1800"/>
            </a:pPr>
            <a:r>
              <a:rPr lang="en" dirty="0"/>
              <a:t>React/JSX makes it safe by default</a:t>
            </a:r>
            <a:endParaRPr dirty="0"/>
          </a:p>
          <a:p>
            <a:pPr marL="1253047" lvl="1" indent="-457200" algn="l" rtl="0">
              <a:spcBef>
                <a:spcPts val="0"/>
              </a:spcBef>
              <a:buSzPts val="1400"/>
            </a:pPr>
            <a:r>
              <a:rPr lang="en" dirty="0"/>
              <a:t>By default it encodes</a:t>
            </a:r>
            <a:endParaRPr dirty="0"/>
          </a:p>
          <a:p>
            <a:pPr marL="1253047" lvl="1" indent="-457200" algn="l" rtl="0">
              <a:spcBef>
                <a:spcPts val="0"/>
              </a:spcBef>
              <a:buSzPts val="1400"/>
            </a:pPr>
            <a:r>
              <a:rPr lang="en" dirty="0"/>
              <a:t>If you want to go unsafe, you have a scary name!</a:t>
            </a:r>
            <a:endParaRPr dirty="0"/>
          </a:p>
          <a:p>
            <a:pPr marL="609596" indent="-457200" algn="l" rtl="0">
              <a:spcBef>
                <a:spcPts val="0"/>
              </a:spcBef>
              <a:buSzPts val="1800"/>
            </a:pPr>
            <a:r>
              <a:rPr lang="en" dirty="0"/>
              <a:t>Result: developers usually do it the safe way</a:t>
            </a:r>
            <a:endParaRPr dirty="0"/>
          </a:p>
        </p:txBody>
      </p:sp>
      <p:pic>
        <p:nvPicPr>
          <p:cNvPr id="137" name="Google Shape;137;p21"/>
          <p:cNvPicPr preferRelativeResize="0"/>
          <p:nvPr/>
        </p:nvPicPr>
        <p:blipFill>
          <a:blip r:embed="rId3">
            <a:alphaModFix/>
          </a:blip>
          <a:stretch>
            <a:fillRect/>
          </a:stretch>
        </p:blipFill>
        <p:spPr>
          <a:xfrm>
            <a:off x="1084101" y="4413143"/>
            <a:ext cx="6640674" cy="1158982"/>
          </a:xfrm>
          <a:prstGeom prst="rect">
            <a:avLst/>
          </a:prstGeom>
          <a:noFill/>
          <a:ln>
            <a:noFill/>
          </a:ln>
        </p:spPr>
      </p:pic>
      <p:pic>
        <p:nvPicPr>
          <p:cNvPr id="138" name="Google Shape;138;p21" descr="Image result for XSS meme"/>
          <p:cNvPicPr preferRelativeResize="0"/>
          <p:nvPr/>
        </p:nvPicPr>
        <p:blipFill>
          <a:blip r:embed="rId4">
            <a:alphaModFix/>
          </a:blip>
          <a:stretch>
            <a:fillRect/>
          </a:stretch>
        </p:blipFill>
        <p:spPr>
          <a:xfrm>
            <a:off x="9079987" y="3619501"/>
            <a:ext cx="2882900" cy="2159000"/>
          </a:xfrm>
          <a:prstGeom prst="rect">
            <a:avLst/>
          </a:prstGeom>
          <a:noFill/>
          <a:ln>
            <a:noFill/>
          </a:ln>
        </p:spPr>
      </p:pic>
    </p:spTree>
  </p:cSld>
  <p:clrMapOvr>
    <a:masterClrMapping/>
  </p:clrMapOvr>
  <p:transition spd="med"/>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89D6CB3C05BC488DA9AF2FFA9083DA" ma:contentTypeVersion="5" ma:contentTypeDescription="Create a new document." ma:contentTypeScope="" ma:versionID="8f0fb6720c8951b48bc15f2373f03165">
  <xsd:schema xmlns:xsd="http://www.w3.org/2001/XMLSchema" xmlns:xs="http://www.w3.org/2001/XMLSchema" xmlns:p="http://schemas.microsoft.com/office/2006/metadata/properties" xmlns:ns3="916a996c-989a-4e93-8bed-290b1880441e" xmlns:ns4="9187835a-b386-40bd-a259-ef0ca9a43282" targetNamespace="http://schemas.microsoft.com/office/2006/metadata/properties" ma:root="true" ma:fieldsID="d2d023878b76c724a8e81697ee3ae145" ns3:_="" ns4:_="">
    <xsd:import namespace="916a996c-989a-4e93-8bed-290b1880441e"/>
    <xsd:import namespace="9187835a-b386-40bd-a259-ef0ca9a4328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6a996c-989a-4e93-8bed-290b1880441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87835a-b386-40bd-a259-ef0ca9a4328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4BCE34-61D7-425A-B05F-D2005EBF90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6a996c-989a-4e93-8bed-290b1880441e"/>
    <ds:schemaRef ds:uri="9187835a-b386-40bd-a259-ef0ca9a432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1A0B99-96EE-48F8-A614-60FA31129F9C}">
  <ds:schemaRefs>
    <ds:schemaRef ds:uri="http://schemas.microsoft.com/sharepoint/v3/contenttype/forms"/>
  </ds:schemaRefs>
</ds:datastoreItem>
</file>

<file path=customXml/itemProps3.xml><?xml version="1.0" encoding="utf-8"?>
<ds:datastoreItem xmlns:ds="http://schemas.openxmlformats.org/officeDocument/2006/customXml" ds:itemID="{4797FC56-57FB-4082-83AA-BC3E1C879378}">
  <ds:schemaRefs>
    <ds:schemaRef ds:uri="http://schemas.microsoft.com/office/infopath/2007/PartnerControls"/>
    <ds:schemaRef ds:uri="http://purl.org/dc/terms/"/>
    <ds:schemaRef ds:uri="http://schemas.microsoft.com/office/2006/documentManagement/types"/>
    <ds:schemaRef ds:uri="http://schemas.microsoft.com/office/2006/metadata/properties"/>
    <ds:schemaRef ds:uri="916a996c-989a-4e93-8bed-290b1880441e"/>
    <ds:schemaRef ds:uri="http://purl.org/dc/elements/1.1/"/>
    <ds:schemaRef ds:uri="http://schemas.openxmlformats.org/package/2006/metadata/core-properties"/>
    <ds:schemaRef ds:uri="9187835a-b386-40bd-a259-ef0ca9a4328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1361</TotalTime>
  <Words>2039</Words>
  <Application>Microsoft Office PowerPoint</Application>
  <PresentationFormat>Widescreen</PresentationFormat>
  <Paragraphs>289</Paragraphs>
  <Slides>40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Helvetica Neue</vt:lpstr>
      <vt:lpstr>Arial</vt:lpstr>
      <vt:lpstr>Calibri</vt:lpstr>
      <vt:lpstr>Calibri Light</vt:lpstr>
      <vt:lpstr>Courier New</vt:lpstr>
      <vt:lpstr>Metropolitan</vt:lpstr>
      <vt:lpstr>Don’t Run with Scissors: How to standardize how developers use dangerous aspects of your framework</vt:lpstr>
      <vt:lpstr>About Me</vt:lpstr>
      <vt:lpstr>PowerPoint Presentation</vt:lpstr>
      <vt:lpstr>PowerPoint Presentation</vt:lpstr>
      <vt:lpstr>PowerPoint Presentation</vt:lpstr>
      <vt:lpstr>PowerPoint Presentation</vt:lpstr>
      <vt:lpstr>If you make the easy way the secure way</vt:lpstr>
      <vt:lpstr>Existing Examples</vt:lpstr>
      <vt:lpstr>Example: Reducing XSS thanks to React</vt:lpstr>
      <vt:lpstr>Example: Eliminating the dangers of string concatenation</vt:lpstr>
      <vt:lpstr>Example XXE in .Net</vt:lpstr>
      <vt:lpstr>How to make the easy way the secure way!</vt:lpstr>
      <vt:lpstr>How to make it easy</vt:lpstr>
      <vt:lpstr>ReDoS: Regex Denial of Service</vt:lpstr>
      <vt:lpstr>ReDoS: Make it safe by default</vt:lpstr>
      <vt:lpstr>ReDoS: Sample training</vt:lpstr>
      <vt:lpstr>How to write training/documentation</vt:lpstr>
      <vt:lpstr>When should you train developers?</vt:lpstr>
      <vt:lpstr>ReDoS Code Analysis</vt:lpstr>
      <vt:lpstr>Example unsafe regex DevSkim rule</vt:lpstr>
      <vt:lpstr>When to use this code analysis</vt:lpstr>
      <vt:lpstr>How we made it easy to stop ReDoS</vt:lpstr>
      <vt:lpstr>XXE in Java: Bad Pattern and Safe Default</vt:lpstr>
      <vt:lpstr>XXE in Java: Training </vt:lpstr>
      <vt:lpstr>XXE in Java: Enforce the Rules </vt:lpstr>
      <vt:lpstr>How we made it easy to stop XXE</vt:lpstr>
      <vt:lpstr>Imagine you get an email like…</vt:lpstr>
      <vt:lpstr>Dangers of Open Redirects</vt:lpstr>
      <vt:lpstr>Redirect safely once and for all!</vt:lpstr>
      <vt:lpstr>DevSkim Rules for Open Redirects</vt:lpstr>
      <vt:lpstr>Dangers of Server Side Request Forgery</vt:lpstr>
      <vt:lpstr>What could you do with server side request forgery in C#?</vt:lpstr>
      <vt:lpstr>Server Side Request Forgery</vt:lpstr>
      <vt:lpstr>Recap</vt:lpstr>
      <vt:lpstr>1. Find the bad pattern</vt:lpstr>
      <vt:lpstr>2. Make the safe pattern the default one</vt:lpstr>
      <vt:lpstr>3. Train the developers to use the safe pattern</vt:lpstr>
      <vt:lpstr>4. Build tools to enforce the rules</vt:lpstr>
      <vt:lpstr>Make the easy way the secure way!</vt:lpstr>
      <vt:lpstr>Thank you! morgan.roman@docusign.com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run with scissors: How to standardize how developers use dangerous aspects of your framework</dc:title>
  <dc:creator>Morgan Roman</dc:creator>
  <cp:lastModifiedBy>Morgan Roman</cp:lastModifiedBy>
  <cp:revision>21</cp:revision>
  <dcterms:created xsi:type="dcterms:W3CDTF">2019-08-12T17:06:36Z</dcterms:created>
  <dcterms:modified xsi:type="dcterms:W3CDTF">2019-10-11T05:21:26Z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0x010100FD89D6CB3C05BC488DA9AF2FFA9083DA</vt:lpwstr>
  </property>
</Properties>
</file>